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36576000" cy="41549638"/>
  <p:notesSz cx="6858000" cy="9144000"/>
  <p:defaultTextStyle>
    <a:defPPr>
      <a:defRPr lang="en-US"/>
    </a:defPPr>
    <a:lvl1pPr marL="0" algn="l" defTabSz="3749954" rtl="0" eaLnBrk="1" latinLnBrk="0" hangingPunct="1">
      <a:defRPr sz="7382" kern="1200">
        <a:solidFill>
          <a:schemeClr val="tx1"/>
        </a:solidFill>
        <a:latin typeface="+mn-lt"/>
        <a:ea typeface="+mn-ea"/>
        <a:cs typeface="+mn-cs"/>
      </a:defRPr>
    </a:lvl1pPr>
    <a:lvl2pPr marL="1874977" algn="l" defTabSz="3749954" rtl="0" eaLnBrk="1" latinLnBrk="0" hangingPunct="1">
      <a:defRPr sz="7382" kern="1200">
        <a:solidFill>
          <a:schemeClr val="tx1"/>
        </a:solidFill>
        <a:latin typeface="+mn-lt"/>
        <a:ea typeface="+mn-ea"/>
        <a:cs typeface="+mn-cs"/>
      </a:defRPr>
    </a:lvl2pPr>
    <a:lvl3pPr marL="3749954" algn="l" defTabSz="3749954" rtl="0" eaLnBrk="1" latinLnBrk="0" hangingPunct="1">
      <a:defRPr sz="7382" kern="1200">
        <a:solidFill>
          <a:schemeClr val="tx1"/>
        </a:solidFill>
        <a:latin typeface="+mn-lt"/>
        <a:ea typeface="+mn-ea"/>
        <a:cs typeface="+mn-cs"/>
      </a:defRPr>
    </a:lvl3pPr>
    <a:lvl4pPr marL="5624932" algn="l" defTabSz="3749954" rtl="0" eaLnBrk="1" latinLnBrk="0" hangingPunct="1">
      <a:defRPr sz="7382" kern="1200">
        <a:solidFill>
          <a:schemeClr val="tx1"/>
        </a:solidFill>
        <a:latin typeface="+mn-lt"/>
        <a:ea typeface="+mn-ea"/>
        <a:cs typeface="+mn-cs"/>
      </a:defRPr>
    </a:lvl4pPr>
    <a:lvl5pPr marL="7499909" algn="l" defTabSz="3749954" rtl="0" eaLnBrk="1" latinLnBrk="0" hangingPunct="1">
      <a:defRPr sz="7382" kern="1200">
        <a:solidFill>
          <a:schemeClr val="tx1"/>
        </a:solidFill>
        <a:latin typeface="+mn-lt"/>
        <a:ea typeface="+mn-ea"/>
        <a:cs typeface="+mn-cs"/>
      </a:defRPr>
    </a:lvl5pPr>
    <a:lvl6pPr marL="9374886" algn="l" defTabSz="3749954" rtl="0" eaLnBrk="1" latinLnBrk="0" hangingPunct="1">
      <a:defRPr sz="7382" kern="1200">
        <a:solidFill>
          <a:schemeClr val="tx1"/>
        </a:solidFill>
        <a:latin typeface="+mn-lt"/>
        <a:ea typeface="+mn-ea"/>
        <a:cs typeface="+mn-cs"/>
      </a:defRPr>
    </a:lvl6pPr>
    <a:lvl7pPr marL="11249863" algn="l" defTabSz="3749954" rtl="0" eaLnBrk="1" latinLnBrk="0" hangingPunct="1">
      <a:defRPr sz="7382" kern="1200">
        <a:solidFill>
          <a:schemeClr val="tx1"/>
        </a:solidFill>
        <a:latin typeface="+mn-lt"/>
        <a:ea typeface="+mn-ea"/>
        <a:cs typeface="+mn-cs"/>
      </a:defRPr>
    </a:lvl7pPr>
    <a:lvl8pPr marL="13124840" algn="l" defTabSz="3749954" rtl="0" eaLnBrk="1" latinLnBrk="0" hangingPunct="1">
      <a:defRPr sz="7382" kern="1200">
        <a:solidFill>
          <a:schemeClr val="tx1"/>
        </a:solidFill>
        <a:latin typeface="+mn-lt"/>
        <a:ea typeface="+mn-ea"/>
        <a:cs typeface="+mn-cs"/>
      </a:defRPr>
    </a:lvl8pPr>
    <a:lvl9pPr marL="14999818" algn="l" defTabSz="3749954" rtl="0" eaLnBrk="1" latinLnBrk="0" hangingPunct="1">
      <a:defRPr sz="738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086">
          <p15:clr>
            <a:srgbClr val="A4A3A4"/>
          </p15:clr>
        </p15:guide>
        <p15:guide id="2" pos="11520">
          <p15:clr>
            <a:srgbClr val="A4A3A4"/>
          </p15:clr>
        </p15:guide>
        <p15:guide id="3" pos="11377">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ephanie Shipp" initials="SS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4E779E"/>
    <a:srgbClr val="8B1D40"/>
    <a:srgbClr val="5D8AB4"/>
    <a:srgbClr val="FF408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854"/>
    <p:restoredTop sz="95290"/>
  </p:normalViewPr>
  <p:slideViewPr>
    <p:cSldViewPr snapToGrid="0" snapToObjects="1">
      <p:cViewPr>
        <p:scale>
          <a:sx n="50" d="100"/>
          <a:sy n="50" d="100"/>
        </p:scale>
        <p:origin x="4456" y="248"/>
      </p:cViewPr>
      <p:guideLst>
        <p:guide orient="horz" pos="13086"/>
        <p:guide pos="11520"/>
        <p:guide pos="11377"/>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6799909"/>
            <a:ext cx="31089600" cy="14465430"/>
          </a:xfrm>
        </p:spPr>
        <p:txBody>
          <a:bodyPr anchor="b"/>
          <a:lstStyle>
            <a:lvl1pPr algn="ctr">
              <a:defRPr sz="24000"/>
            </a:lvl1pPr>
          </a:lstStyle>
          <a:p>
            <a:r>
              <a:rPr lang="en-US" smtClean="0"/>
              <a:t>Click to edit Master title style</a:t>
            </a:r>
            <a:endParaRPr lang="en-US" dirty="0"/>
          </a:p>
        </p:txBody>
      </p:sp>
      <p:sp>
        <p:nvSpPr>
          <p:cNvPr id="3" name="Subtitle 2"/>
          <p:cNvSpPr>
            <a:spLocks noGrp="1"/>
          </p:cNvSpPr>
          <p:nvPr>
            <p:ph type="subTitle" idx="1"/>
          </p:nvPr>
        </p:nvSpPr>
        <p:spPr>
          <a:xfrm>
            <a:off x="4572000" y="21823181"/>
            <a:ext cx="27432000" cy="10031542"/>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99D1B2C-7FEC-A643-940A-7934DC981F4F}" type="datetimeFigureOut">
              <a:rPr lang="en-US" smtClean="0"/>
              <a:t>8/23/16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4422733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99D1B2C-7FEC-A643-940A-7934DC981F4F}" type="datetimeFigureOut">
              <a:rPr lang="en-US" smtClean="0"/>
              <a:t>8/23/16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1690270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2212133"/>
            <a:ext cx="7886700" cy="352113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14602" y="2212133"/>
            <a:ext cx="23202900" cy="3521139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99D1B2C-7FEC-A643-940A-7934DC981F4F}" type="datetimeFigureOut">
              <a:rPr lang="en-US" smtClean="0"/>
              <a:t>8/23/16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1461148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99D1B2C-7FEC-A643-940A-7934DC981F4F}" type="datetimeFigureOut">
              <a:rPr lang="en-US" smtClean="0"/>
              <a:t>8/23/16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846938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10358568"/>
            <a:ext cx="31546800" cy="17283492"/>
          </a:xfrm>
        </p:spPr>
        <p:txBody>
          <a:bodyPr anchor="b"/>
          <a:lstStyle>
            <a:lvl1pPr>
              <a:defRPr sz="24000"/>
            </a:lvl1pPr>
          </a:lstStyle>
          <a:p>
            <a:r>
              <a:rPr lang="en-US" smtClean="0"/>
              <a:t>Click to edit Master title style</a:t>
            </a:r>
            <a:endParaRPr lang="en-US" dirty="0"/>
          </a:p>
        </p:txBody>
      </p:sp>
      <p:sp>
        <p:nvSpPr>
          <p:cNvPr id="3" name="Text Placeholder 2"/>
          <p:cNvSpPr>
            <a:spLocks noGrp="1"/>
          </p:cNvSpPr>
          <p:nvPr>
            <p:ph type="body" idx="1"/>
          </p:nvPr>
        </p:nvSpPr>
        <p:spPr>
          <a:xfrm>
            <a:off x="2495552" y="27805569"/>
            <a:ext cx="31546800" cy="9088980"/>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9D1B2C-7FEC-A643-940A-7934DC981F4F}" type="datetimeFigureOut">
              <a:rPr lang="en-US" smtClean="0"/>
              <a:t>8/23/16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969320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14600" y="11060667"/>
            <a:ext cx="15544800" cy="2636286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8516600" y="11060667"/>
            <a:ext cx="15544800" cy="2636286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99D1B2C-7FEC-A643-940A-7934DC981F4F}" type="datetimeFigureOut">
              <a:rPr lang="en-US" smtClean="0"/>
              <a:t>8/23/16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552579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2212143"/>
            <a:ext cx="31546800" cy="803100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519368" y="10185435"/>
            <a:ext cx="15473360" cy="4991724"/>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4" name="Content Placeholder 3"/>
          <p:cNvSpPr>
            <a:spLocks noGrp="1"/>
          </p:cNvSpPr>
          <p:nvPr>
            <p:ph sz="half" idx="2"/>
          </p:nvPr>
        </p:nvSpPr>
        <p:spPr>
          <a:xfrm>
            <a:off x="2519368" y="15177160"/>
            <a:ext cx="15473360" cy="223233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8516602" y="10185435"/>
            <a:ext cx="15549564" cy="4991724"/>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6" name="Content Placeholder 5"/>
          <p:cNvSpPr>
            <a:spLocks noGrp="1"/>
          </p:cNvSpPr>
          <p:nvPr>
            <p:ph sz="quarter" idx="4"/>
          </p:nvPr>
        </p:nvSpPr>
        <p:spPr>
          <a:xfrm>
            <a:off x="18516602" y="15177160"/>
            <a:ext cx="15549564" cy="223233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99D1B2C-7FEC-A643-940A-7934DC981F4F}" type="datetimeFigureOut">
              <a:rPr lang="en-US" smtClean="0"/>
              <a:t>8/23/16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1486215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99D1B2C-7FEC-A643-940A-7934DC981F4F}" type="datetimeFigureOut">
              <a:rPr lang="en-US" smtClean="0"/>
              <a:t>8/23/16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14439968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9D1B2C-7FEC-A643-940A-7934DC981F4F}" type="datetimeFigureOut">
              <a:rPr lang="en-US" smtClean="0"/>
              <a:t>8/23/16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5421447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2769976"/>
            <a:ext cx="11796712" cy="9694916"/>
          </a:xfrm>
        </p:spPr>
        <p:txBody>
          <a:bodyPr anchor="b"/>
          <a:lstStyle>
            <a:lvl1pPr>
              <a:defRPr sz="12800"/>
            </a:lvl1pPr>
          </a:lstStyle>
          <a:p>
            <a:r>
              <a:rPr lang="en-US" smtClean="0"/>
              <a:t>Click to edit Master title style</a:t>
            </a:r>
            <a:endParaRPr lang="en-US" dirty="0"/>
          </a:p>
        </p:txBody>
      </p:sp>
      <p:sp>
        <p:nvSpPr>
          <p:cNvPr id="3" name="Content Placeholder 2"/>
          <p:cNvSpPr>
            <a:spLocks noGrp="1"/>
          </p:cNvSpPr>
          <p:nvPr>
            <p:ph idx="1"/>
          </p:nvPr>
        </p:nvSpPr>
        <p:spPr>
          <a:xfrm>
            <a:off x="15549564" y="5982388"/>
            <a:ext cx="18516600" cy="29527173"/>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19364" y="12464892"/>
            <a:ext cx="11796712" cy="23092753"/>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9D1B2C-7FEC-A643-940A-7934DC981F4F}" type="datetimeFigureOut">
              <a:rPr lang="en-US" smtClean="0"/>
              <a:t>8/23/16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530603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2769976"/>
            <a:ext cx="11796712" cy="9694916"/>
          </a:xfrm>
        </p:spPr>
        <p:txBody>
          <a:bodyPr anchor="b"/>
          <a:lstStyle>
            <a:lvl1pPr>
              <a:defRPr sz="1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549564" y="5982388"/>
            <a:ext cx="18516600" cy="29527173"/>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19364" y="12464892"/>
            <a:ext cx="11796712" cy="23092753"/>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9D1B2C-7FEC-A643-940A-7934DC981F4F}" type="datetimeFigureOut">
              <a:rPr lang="en-US" smtClean="0"/>
              <a:t>8/23/16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2FF19A-555B-134D-AEFE-81A7C1130558}" type="slidenum">
              <a:rPr lang="en-US" smtClean="0"/>
              <a:t>‹#›</a:t>
            </a:fld>
            <a:endParaRPr lang="en-US"/>
          </a:p>
        </p:txBody>
      </p:sp>
    </p:spTree>
    <p:extLst>
      <p:ext uri="{BB962C8B-B14F-4D97-AF65-F5344CB8AC3E}">
        <p14:creationId xmlns:p14="http://schemas.microsoft.com/office/powerpoint/2010/main" val="57980743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2212143"/>
            <a:ext cx="31546800" cy="8031009"/>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14600" y="11060667"/>
            <a:ext cx="31546800" cy="2636286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514600" y="38510368"/>
            <a:ext cx="8229600" cy="2212134"/>
          </a:xfrm>
          <a:prstGeom prst="rect">
            <a:avLst/>
          </a:prstGeom>
        </p:spPr>
        <p:txBody>
          <a:bodyPr vert="horz" lIns="91440" tIns="45720" rIns="91440" bIns="45720" rtlCol="0" anchor="ctr"/>
          <a:lstStyle>
            <a:lvl1pPr algn="l">
              <a:defRPr sz="4800">
                <a:solidFill>
                  <a:schemeClr val="tx1">
                    <a:tint val="75000"/>
                  </a:schemeClr>
                </a:solidFill>
              </a:defRPr>
            </a:lvl1pPr>
          </a:lstStyle>
          <a:p>
            <a:fld id="{D99D1B2C-7FEC-A643-940A-7934DC981F4F}" type="datetimeFigureOut">
              <a:rPr lang="en-US" smtClean="0"/>
              <a:t>8/23/16</a:t>
            </a:fld>
            <a:endParaRPr lang="en-US"/>
          </a:p>
        </p:txBody>
      </p:sp>
      <p:sp>
        <p:nvSpPr>
          <p:cNvPr id="5" name="Footer Placeholder 4"/>
          <p:cNvSpPr>
            <a:spLocks noGrp="1"/>
          </p:cNvSpPr>
          <p:nvPr>
            <p:ph type="ftr" sz="quarter" idx="3"/>
          </p:nvPr>
        </p:nvSpPr>
        <p:spPr>
          <a:xfrm>
            <a:off x="12115800" y="38510368"/>
            <a:ext cx="12344400" cy="2212134"/>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831800" y="38510368"/>
            <a:ext cx="8229600" cy="2212134"/>
          </a:xfrm>
          <a:prstGeom prst="rect">
            <a:avLst/>
          </a:prstGeom>
        </p:spPr>
        <p:txBody>
          <a:bodyPr vert="horz" lIns="91440" tIns="45720" rIns="91440" bIns="45720" rtlCol="0" anchor="ctr"/>
          <a:lstStyle>
            <a:lvl1pPr algn="r">
              <a:defRPr sz="4800">
                <a:solidFill>
                  <a:schemeClr val="tx1">
                    <a:tint val="75000"/>
                  </a:schemeClr>
                </a:solidFill>
              </a:defRPr>
            </a:lvl1pPr>
          </a:lstStyle>
          <a:p>
            <a:fld id="{692FF19A-555B-134D-AEFE-81A7C1130558}" type="slidenum">
              <a:rPr lang="en-US" smtClean="0"/>
              <a:t>‹#›</a:t>
            </a:fld>
            <a:endParaRPr lang="en-US"/>
          </a:p>
        </p:txBody>
      </p:sp>
    </p:spTree>
    <p:extLst>
      <p:ext uri="{BB962C8B-B14F-4D97-AF65-F5344CB8AC3E}">
        <p14:creationId xmlns:p14="http://schemas.microsoft.com/office/powerpoint/2010/main" val="167513255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tiff"/><Relationship Id="rId8" Type="http://schemas.openxmlformats.org/officeDocument/2006/relationships/image" Target="../media/image7.tiff"/><Relationship Id="rId1" Type="http://schemas.openxmlformats.org/officeDocument/2006/relationships/slideLayout" Target="../slideLayouts/slideLayout1.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8" name="Picture 27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0525"/>
            <a:ext cx="36576000" cy="41554395"/>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9623" y="957385"/>
            <a:ext cx="8712200" cy="3530600"/>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88223" y="39039800"/>
            <a:ext cx="5715000" cy="1854200"/>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7212" y="15945143"/>
            <a:ext cx="15495932" cy="1866671"/>
          </a:xfrm>
          <a:prstGeom prst="rect">
            <a:avLst/>
          </a:prstGeom>
        </p:spPr>
      </p:pic>
      <p:sp>
        <p:nvSpPr>
          <p:cNvPr id="12" name="TextBox 11"/>
          <p:cNvSpPr txBox="1"/>
          <p:nvPr/>
        </p:nvSpPr>
        <p:spPr>
          <a:xfrm>
            <a:off x="10954168" y="705375"/>
            <a:ext cx="24471087" cy="2862322"/>
          </a:xfrm>
          <a:prstGeom prst="rect">
            <a:avLst/>
          </a:prstGeom>
          <a:noFill/>
        </p:spPr>
        <p:txBody>
          <a:bodyPr wrap="square" rtlCol="0">
            <a:spAutoFit/>
          </a:bodyPr>
          <a:lstStyle/>
          <a:p>
            <a:pPr>
              <a:lnSpc>
                <a:spcPct val="90000"/>
              </a:lnSpc>
            </a:pPr>
            <a:r>
              <a:rPr lang="en-US" sz="20000" dirty="0" smtClean="0">
                <a:latin typeface="Blanch Caps"/>
                <a:ea typeface="Blanch Caps" charset="0"/>
                <a:cs typeface="Raleway Medium"/>
              </a:rPr>
              <a:t>On Variations of Computational</a:t>
            </a:r>
            <a:endParaRPr lang="en-US" sz="20000" dirty="0">
              <a:latin typeface="Blanch Caps"/>
              <a:ea typeface="Blanch Caps" charset="0"/>
              <a:cs typeface="Raleway Medium"/>
            </a:endParaRPr>
          </a:p>
        </p:txBody>
      </p:sp>
      <p:sp>
        <p:nvSpPr>
          <p:cNvPr id="20" name="TextBox 19"/>
          <p:cNvSpPr txBox="1"/>
          <p:nvPr/>
        </p:nvSpPr>
        <p:spPr>
          <a:xfrm>
            <a:off x="3465997" y="7749728"/>
            <a:ext cx="12858835" cy="5401479"/>
          </a:xfrm>
          <a:prstGeom prst="rect">
            <a:avLst/>
          </a:prstGeom>
          <a:noFill/>
        </p:spPr>
        <p:txBody>
          <a:bodyPr wrap="square" rtlCol="0">
            <a:spAutoFit/>
          </a:bodyPr>
          <a:lstStyle/>
          <a:p>
            <a:pPr>
              <a:spcAft>
                <a:spcPts val="600"/>
              </a:spcAft>
            </a:pPr>
            <a:r>
              <a:rPr lang="en-US" sz="3000" dirty="0" smtClean="0">
                <a:latin typeface="Trebuchet MS" charset="0"/>
                <a:ea typeface="Trebuchet MS" charset="0"/>
                <a:cs typeface="Trebuchet MS" charset="0"/>
              </a:rPr>
              <a:t>Attitude formation is important to virtually every aspect of the modern world. However, very little is known about how our brains undergo the process. Psychologists have begun to investigate this using computational models, but no consensus has been reached.</a:t>
            </a:r>
            <a:endParaRPr lang="en-US" sz="3000" dirty="0">
              <a:latin typeface="Trebuchet MS" charset="0"/>
              <a:ea typeface="Trebuchet MS" charset="0"/>
              <a:cs typeface="Trebuchet MS" charset="0"/>
            </a:endParaRPr>
          </a:p>
          <a:p>
            <a:pPr algn="just">
              <a:spcAft>
                <a:spcPts val="600"/>
              </a:spcAft>
            </a:pPr>
            <a:r>
              <a:rPr lang="en-US" sz="3000" dirty="0" smtClean="0">
                <a:latin typeface="Trebuchet MS" charset="0"/>
                <a:ea typeface="Trebuchet MS" charset="0"/>
                <a:cs typeface="Trebuchet MS" charset="0"/>
              </a:rPr>
              <a:t>Most models agree on some form on constraint satisfaction as a means of stabilization within the network, however there are divergent theories about the best way to model beyond that.</a:t>
            </a:r>
          </a:p>
          <a:p>
            <a:pPr marL="457200" indent="-457200">
              <a:spcAft>
                <a:spcPts val="600"/>
              </a:spcAft>
              <a:buFont typeface="Arial" charset="0"/>
              <a:buChar char="•"/>
            </a:pPr>
            <a:r>
              <a:rPr lang="en-US" sz="3000" dirty="0" smtClean="0">
                <a:latin typeface="Trebuchet MS" charset="0"/>
                <a:ea typeface="Trebuchet MS" charset="0"/>
                <a:cs typeface="Trebuchet MS" charset="0"/>
              </a:rPr>
              <a:t>Some models stress the learning component of the network, or how well-equipped is the model to adapt to new information.</a:t>
            </a:r>
          </a:p>
          <a:p>
            <a:pPr marL="457200" indent="-457200">
              <a:spcAft>
                <a:spcPts val="600"/>
              </a:spcAft>
              <a:buFont typeface="Arial" charset="0"/>
              <a:buChar char="•"/>
            </a:pPr>
            <a:r>
              <a:rPr lang="en-US" sz="3000" dirty="0" smtClean="0">
                <a:latin typeface="Trebuchet MS" charset="0"/>
                <a:ea typeface="Trebuchet MS" charset="0"/>
                <a:cs typeface="Trebuchet MS" charset="0"/>
              </a:rPr>
              <a:t>Other models rely on well-established methods to create inter-connected networks from data as a whole.</a:t>
            </a:r>
            <a:endParaRPr lang="en-US" sz="3000" dirty="0">
              <a:latin typeface="Trebuchet MS" charset="0"/>
              <a:ea typeface="Trebuchet MS" charset="0"/>
              <a:cs typeface="Trebuchet MS" charset="0"/>
            </a:endParaRPr>
          </a:p>
        </p:txBody>
      </p:sp>
      <p:sp>
        <p:nvSpPr>
          <p:cNvPr id="27" name="TextBox 26"/>
          <p:cNvSpPr txBox="1"/>
          <p:nvPr/>
        </p:nvSpPr>
        <p:spPr>
          <a:xfrm>
            <a:off x="3392424" y="15813636"/>
            <a:ext cx="13035794"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Connectionist Psychology</a:t>
            </a:r>
            <a:endParaRPr lang="en-US" sz="6500" dirty="0">
              <a:latin typeface="Raleway Medium" charset="0"/>
              <a:ea typeface="Raleway Medium" charset="0"/>
              <a:cs typeface="Raleway Medium" charset="0"/>
            </a:endParaRPr>
          </a:p>
        </p:txBody>
      </p:sp>
      <p:pic>
        <p:nvPicPr>
          <p:cNvPr id="28" name="Picture 2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44328" y="15945143"/>
            <a:ext cx="15495932" cy="1866671"/>
          </a:xfrm>
          <a:prstGeom prst="rect">
            <a:avLst/>
          </a:prstGeom>
        </p:spPr>
      </p:pic>
      <p:sp>
        <p:nvSpPr>
          <p:cNvPr id="29" name="TextBox 28"/>
          <p:cNvSpPr txBox="1"/>
          <p:nvPr/>
        </p:nvSpPr>
        <p:spPr>
          <a:xfrm>
            <a:off x="20353672" y="15808439"/>
            <a:ext cx="13400328"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Network Psychometrics</a:t>
            </a:r>
            <a:endParaRPr lang="en-US" sz="6500" dirty="0">
              <a:latin typeface="Raleway Medium" charset="0"/>
              <a:ea typeface="Raleway Medium" charset="0"/>
              <a:cs typeface="Raleway Medium" charset="0"/>
            </a:endParaRPr>
          </a:p>
        </p:txBody>
      </p:sp>
      <p:pic>
        <p:nvPicPr>
          <p:cNvPr id="30" name="Picture 2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28800" y="30197394"/>
            <a:ext cx="32637046" cy="1885638"/>
          </a:xfrm>
          <a:prstGeom prst="rect">
            <a:avLst/>
          </a:prstGeom>
        </p:spPr>
      </p:pic>
      <p:sp>
        <p:nvSpPr>
          <p:cNvPr id="31" name="TextBox 30"/>
          <p:cNvSpPr txBox="1"/>
          <p:nvPr/>
        </p:nvSpPr>
        <p:spPr>
          <a:xfrm>
            <a:off x="3396406" y="30057353"/>
            <a:ext cx="30224561"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Network Comparisons</a:t>
            </a:r>
            <a:endParaRPr lang="en-US" sz="6500" dirty="0">
              <a:latin typeface="Raleway Medium" charset="0"/>
              <a:ea typeface="Raleway Medium" charset="0"/>
              <a:cs typeface="Raleway Medium" charset="0"/>
            </a:endParaRPr>
          </a:p>
        </p:txBody>
      </p:sp>
      <p:sp>
        <p:nvSpPr>
          <p:cNvPr id="34" name="TextBox 33"/>
          <p:cNvSpPr txBox="1"/>
          <p:nvPr/>
        </p:nvSpPr>
        <p:spPr>
          <a:xfrm>
            <a:off x="27749101" y="39409416"/>
            <a:ext cx="7455299" cy="461665"/>
          </a:xfrm>
          <a:prstGeom prst="rect">
            <a:avLst/>
          </a:prstGeom>
          <a:noFill/>
        </p:spPr>
        <p:txBody>
          <a:bodyPr wrap="square" rtlCol="0">
            <a:spAutoFit/>
          </a:bodyPr>
          <a:lstStyle/>
          <a:p>
            <a:pPr algn="r"/>
            <a:r>
              <a:rPr lang="en-US" sz="2400" dirty="0" err="1" smtClean="0">
                <a:solidFill>
                  <a:schemeClr val="bg2">
                    <a:lumMod val="50000"/>
                  </a:schemeClr>
                </a:solidFill>
                <a:latin typeface="Raleway Medium" charset="0"/>
                <a:ea typeface="Raleway Medium" charset="0"/>
                <a:cs typeface="Raleway Medium" charset="0"/>
              </a:rPr>
              <a:t>bi.vt.edu</a:t>
            </a:r>
            <a:r>
              <a:rPr lang="en-US" sz="2400" dirty="0" smtClean="0">
                <a:solidFill>
                  <a:schemeClr val="bg2">
                    <a:lumMod val="50000"/>
                  </a:schemeClr>
                </a:solidFill>
                <a:latin typeface="Raleway Medium" charset="0"/>
                <a:ea typeface="Raleway Medium" charset="0"/>
                <a:cs typeface="Raleway Medium" charset="0"/>
              </a:rPr>
              <a:t>/</a:t>
            </a:r>
            <a:r>
              <a:rPr lang="en-US" sz="2400" dirty="0" err="1" smtClean="0">
                <a:solidFill>
                  <a:schemeClr val="bg2">
                    <a:lumMod val="50000"/>
                  </a:schemeClr>
                </a:solidFill>
                <a:latin typeface="Raleway Medium" charset="0"/>
                <a:ea typeface="Raleway Medium" charset="0"/>
                <a:cs typeface="Raleway Medium" charset="0"/>
              </a:rPr>
              <a:t>sdal</a:t>
            </a:r>
            <a:endParaRPr lang="en-US" sz="2400" dirty="0">
              <a:solidFill>
                <a:schemeClr val="bg2">
                  <a:lumMod val="50000"/>
                </a:schemeClr>
              </a:solidFill>
              <a:latin typeface="Raleway Medium" charset="0"/>
              <a:ea typeface="Raleway Medium" charset="0"/>
              <a:cs typeface="Raleway Medium" charset="0"/>
            </a:endParaRPr>
          </a:p>
        </p:txBody>
      </p:sp>
      <p:sp>
        <p:nvSpPr>
          <p:cNvPr id="35" name="TextBox 34"/>
          <p:cNvSpPr txBox="1"/>
          <p:nvPr/>
        </p:nvSpPr>
        <p:spPr>
          <a:xfrm>
            <a:off x="10954168" y="4681554"/>
            <a:ext cx="24301032" cy="1200329"/>
          </a:xfrm>
          <a:prstGeom prst="rect">
            <a:avLst/>
          </a:prstGeom>
          <a:noFill/>
        </p:spPr>
        <p:txBody>
          <a:bodyPr wrap="square" rtlCol="0">
            <a:spAutoFit/>
          </a:bodyPr>
          <a:lstStyle/>
          <a:p>
            <a:r>
              <a:rPr lang="en-US" sz="3600" dirty="0" smtClean="0">
                <a:solidFill>
                  <a:schemeClr val="bg2">
                    <a:lumMod val="50000"/>
                  </a:schemeClr>
                </a:solidFill>
                <a:latin typeface="Raleway Medium"/>
                <a:ea typeface="Raleway" charset="0"/>
                <a:cs typeface="Raleway Medium"/>
              </a:rPr>
              <a:t>Emily Stark (</a:t>
            </a:r>
            <a:r>
              <a:rPr lang="en-US" sz="3600" dirty="0">
                <a:solidFill>
                  <a:schemeClr val="bg2">
                    <a:lumMod val="50000"/>
                  </a:schemeClr>
                </a:solidFill>
                <a:latin typeface="Raleway Medium"/>
                <a:ea typeface="Raleway" charset="0"/>
                <a:cs typeface="Raleway Medium"/>
              </a:rPr>
              <a:t>Austin </a:t>
            </a:r>
            <a:r>
              <a:rPr lang="en-US" sz="3600" dirty="0" err="1">
                <a:solidFill>
                  <a:schemeClr val="bg2">
                    <a:lumMod val="50000"/>
                  </a:schemeClr>
                </a:solidFill>
                <a:latin typeface="Raleway Medium"/>
                <a:ea typeface="Raleway" charset="0"/>
                <a:cs typeface="Raleway Medium"/>
              </a:rPr>
              <a:t>Peay</a:t>
            </a:r>
            <a:r>
              <a:rPr lang="en-US" sz="3600" dirty="0">
                <a:solidFill>
                  <a:schemeClr val="bg2">
                    <a:lumMod val="50000"/>
                  </a:schemeClr>
                </a:solidFill>
                <a:latin typeface="Raleway Medium"/>
                <a:ea typeface="Raleway" charset="0"/>
                <a:cs typeface="Raleway Medium"/>
              </a:rPr>
              <a:t> State University</a:t>
            </a:r>
            <a:r>
              <a:rPr lang="en-US" sz="3600" dirty="0" smtClean="0">
                <a:solidFill>
                  <a:schemeClr val="bg2">
                    <a:lumMod val="50000"/>
                  </a:schemeClr>
                </a:solidFill>
                <a:latin typeface="Raleway Medium"/>
                <a:ea typeface="Raleway" charset="0"/>
                <a:cs typeface="Raleway Medium"/>
              </a:rPr>
              <a:t>) with Mark Orr, PhD (SDAL); David </a:t>
            </a:r>
            <a:r>
              <a:rPr lang="en-US" sz="3600" dirty="0" err="1" smtClean="0">
                <a:solidFill>
                  <a:schemeClr val="bg2">
                    <a:lumMod val="50000"/>
                  </a:schemeClr>
                </a:solidFill>
                <a:latin typeface="Raleway Medium"/>
                <a:ea typeface="Raleway" charset="0"/>
                <a:cs typeface="Raleway Medium"/>
              </a:rPr>
              <a:t>Plaut</a:t>
            </a:r>
            <a:r>
              <a:rPr lang="en-US" sz="3600" dirty="0" smtClean="0">
                <a:solidFill>
                  <a:schemeClr val="bg2">
                    <a:lumMod val="50000"/>
                  </a:schemeClr>
                </a:solidFill>
                <a:latin typeface="Raleway Medium"/>
                <a:ea typeface="Raleway" charset="0"/>
                <a:cs typeface="Raleway Medium"/>
              </a:rPr>
              <a:t>, PhD (Carnegie Mellon University); Daniel </a:t>
            </a:r>
            <a:r>
              <a:rPr lang="en-US" sz="3600" dirty="0">
                <a:solidFill>
                  <a:schemeClr val="bg2">
                    <a:lumMod val="50000"/>
                  </a:schemeClr>
                </a:solidFill>
                <a:latin typeface="Raleway Medium"/>
                <a:ea typeface="Raleway" charset="0"/>
                <a:cs typeface="Raleway Medium"/>
              </a:rPr>
              <a:t>Chen, MPH (</a:t>
            </a:r>
            <a:r>
              <a:rPr lang="en-US" sz="3600" dirty="0" smtClean="0">
                <a:solidFill>
                  <a:schemeClr val="bg2">
                    <a:lumMod val="50000"/>
                  </a:schemeClr>
                </a:solidFill>
                <a:latin typeface="Raleway Medium"/>
                <a:ea typeface="Raleway" charset="0"/>
                <a:cs typeface="Raleway Medium"/>
              </a:rPr>
              <a:t>SDAL) (NSF Grant </a:t>
            </a:r>
            <a:r>
              <a:rPr lang="en-US" sz="3600" dirty="0">
                <a:solidFill>
                  <a:schemeClr val="bg2">
                    <a:lumMod val="50000"/>
                  </a:schemeClr>
                </a:solidFill>
                <a:latin typeface="Raleway Medium"/>
                <a:ea typeface="Raleway" charset="0"/>
                <a:cs typeface="Raleway Medium"/>
              </a:rPr>
              <a:t>#</a:t>
            </a:r>
            <a:r>
              <a:rPr lang="en-US" sz="3600" dirty="0" smtClean="0">
                <a:solidFill>
                  <a:schemeClr val="bg2">
                    <a:lumMod val="50000"/>
                  </a:schemeClr>
                </a:solidFill>
                <a:latin typeface="Raleway Medium"/>
                <a:ea typeface="Raleway" charset="0"/>
                <a:cs typeface="Raleway Medium"/>
              </a:rPr>
              <a:t>1520359)</a:t>
            </a:r>
            <a:endParaRPr lang="en-US" sz="3600" dirty="0">
              <a:solidFill>
                <a:schemeClr val="bg2">
                  <a:lumMod val="50000"/>
                </a:schemeClr>
              </a:solidFill>
              <a:latin typeface="Raleway Medium"/>
              <a:ea typeface="Raleway" charset="0"/>
              <a:cs typeface="Raleway Medium"/>
            </a:endParaRPr>
          </a:p>
        </p:txBody>
      </p:sp>
      <p:grpSp>
        <p:nvGrpSpPr>
          <p:cNvPr id="11" name="Group 10"/>
          <p:cNvGrpSpPr/>
          <p:nvPr/>
        </p:nvGrpSpPr>
        <p:grpSpPr>
          <a:xfrm>
            <a:off x="20159834" y="10346621"/>
            <a:ext cx="9274620" cy="2875821"/>
            <a:chOff x="3744012" y="13239924"/>
            <a:chExt cx="11414202" cy="4647362"/>
          </a:xfrm>
        </p:grpSpPr>
        <p:sp>
          <p:nvSpPr>
            <p:cNvPr id="2" name="Oval 1"/>
            <p:cNvSpPr/>
            <p:nvPr/>
          </p:nvSpPr>
          <p:spPr>
            <a:xfrm>
              <a:off x="3744012" y="13239924"/>
              <a:ext cx="2049893" cy="1592431"/>
            </a:xfrm>
            <a:prstGeom prst="ellipse">
              <a:avLst/>
            </a:prstGeom>
            <a:solidFill>
              <a:srgbClr val="8B1D40"/>
            </a:solidFill>
            <a:ln>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Happy</a:t>
              </a:r>
              <a:endParaRPr lang="en-US" sz="2800" dirty="0"/>
            </a:p>
          </p:txBody>
        </p:sp>
        <p:sp>
          <p:nvSpPr>
            <p:cNvPr id="36" name="Oval 35"/>
            <p:cNvSpPr/>
            <p:nvPr/>
          </p:nvSpPr>
          <p:spPr>
            <a:xfrm>
              <a:off x="8279938" y="13239924"/>
              <a:ext cx="1975104" cy="1592431"/>
            </a:xfrm>
            <a:prstGeom prst="ellipse">
              <a:avLst/>
            </a:prstGeom>
            <a:solidFill>
              <a:srgbClr val="8B1D40"/>
            </a:solidFill>
            <a:ln>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Smart</a:t>
              </a:r>
              <a:endParaRPr lang="en-US" sz="2800" dirty="0"/>
            </a:p>
          </p:txBody>
        </p:sp>
        <p:sp>
          <p:nvSpPr>
            <p:cNvPr id="37" name="Oval 36"/>
            <p:cNvSpPr/>
            <p:nvPr/>
          </p:nvSpPr>
          <p:spPr>
            <a:xfrm>
              <a:off x="8279938" y="16294280"/>
              <a:ext cx="1975104" cy="1592431"/>
            </a:xfrm>
            <a:prstGeom prst="ellipse">
              <a:avLst/>
            </a:prstGeom>
            <a:solidFill>
              <a:srgbClr val="8B1D40"/>
            </a:solidFill>
            <a:ln>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t>Boring</a:t>
              </a:r>
              <a:endParaRPr lang="en-US" sz="2800" dirty="0"/>
            </a:p>
          </p:txBody>
        </p:sp>
        <p:sp>
          <p:nvSpPr>
            <p:cNvPr id="38" name="Oval 37"/>
            <p:cNvSpPr/>
            <p:nvPr/>
          </p:nvSpPr>
          <p:spPr>
            <a:xfrm>
              <a:off x="13183110" y="13239924"/>
              <a:ext cx="1975104" cy="1592431"/>
            </a:xfrm>
            <a:prstGeom prst="ellipse">
              <a:avLst/>
            </a:prstGeom>
            <a:solidFill>
              <a:srgbClr val="8B1D40"/>
            </a:solidFill>
            <a:ln>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smtClean="0"/>
                <a:t>Old</a:t>
              </a:r>
              <a:endParaRPr lang="en-US" sz="2800"/>
            </a:p>
          </p:txBody>
        </p:sp>
        <p:sp>
          <p:nvSpPr>
            <p:cNvPr id="39" name="Oval 38"/>
            <p:cNvSpPr/>
            <p:nvPr/>
          </p:nvSpPr>
          <p:spPr>
            <a:xfrm>
              <a:off x="3781406" y="16294855"/>
              <a:ext cx="1975104" cy="1592431"/>
            </a:xfrm>
            <a:prstGeom prst="ellipse">
              <a:avLst/>
            </a:prstGeom>
            <a:solidFill>
              <a:srgbClr val="8B1D40"/>
            </a:solidFill>
            <a:ln>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smtClean="0"/>
                <a:t>Pretty</a:t>
              </a:r>
              <a:endParaRPr lang="en-US" sz="2800"/>
            </a:p>
          </p:txBody>
        </p:sp>
        <p:cxnSp>
          <p:nvCxnSpPr>
            <p:cNvPr id="4" name="Straight Arrow Connector 3"/>
            <p:cNvCxnSpPr>
              <a:stCxn id="2" idx="3"/>
              <a:endCxn id="39" idx="1"/>
            </p:cNvCxnSpPr>
            <p:nvPr/>
          </p:nvCxnSpPr>
          <p:spPr>
            <a:xfrm>
              <a:off x="4044211" y="14599149"/>
              <a:ext cx="26442" cy="1928913"/>
            </a:xfrm>
            <a:prstGeom prst="straightConnector1">
              <a:avLst/>
            </a:prstGeom>
            <a:ln w="88900">
              <a:solidFill>
                <a:srgbClr val="5D8AB4"/>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6" idx="6"/>
              <a:endCxn id="38" idx="2"/>
            </p:cNvCxnSpPr>
            <p:nvPr/>
          </p:nvCxnSpPr>
          <p:spPr>
            <a:xfrm>
              <a:off x="10255042" y="14036139"/>
              <a:ext cx="2928068" cy="0"/>
            </a:xfrm>
            <a:prstGeom prst="straightConnector1">
              <a:avLst/>
            </a:prstGeom>
            <a:ln w="76200">
              <a:solidFill>
                <a:srgbClr val="5D8AB4"/>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36" idx="2"/>
              <a:endCxn id="2" idx="6"/>
            </p:cNvCxnSpPr>
            <p:nvPr/>
          </p:nvCxnSpPr>
          <p:spPr>
            <a:xfrm flipH="1">
              <a:off x="5793904" y="14036139"/>
              <a:ext cx="2486034" cy="0"/>
            </a:xfrm>
            <a:prstGeom prst="straightConnector1">
              <a:avLst/>
            </a:prstGeom>
            <a:ln w="50800">
              <a:solidFill>
                <a:srgbClr val="5D8AB4"/>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stCxn id="39" idx="7"/>
              <a:endCxn id="2" idx="5"/>
            </p:cNvCxnSpPr>
            <p:nvPr/>
          </p:nvCxnSpPr>
          <p:spPr>
            <a:xfrm flipV="1">
              <a:off x="5467263" y="14599149"/>
              <a:ext cx="26442" cy="1928913"/>
            </a:xfrm>
            <a:prstGeom prst="straightConnector1">
              <a:avLst/>
            </a:prstGeom>
            <a:ln w="101600">
              <a:solidFill>
                <a:srgbClr val="5D8AB4"/>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a:stCxn id="36" idx="3"/>
              <a:endCxn id="37" idx="1"/>
            </p:cNvCxnSpPr>
            <p:nvPr/>
          </p:nvCxnSpPr>
          <p:spPr>
            <a:xfrm>
              <a:off x="8569186" y="14599149"/>
              <a:ext cx="0" cy="1928337"/>
            </a:xfrm>
            <a:prstGeom prst="straightConnector1">
              <a:avLst/>
            </a:prstGeom>
            <a:ln w="98425">
              <a:solidFill>
                <a:srgbClr val="5D8AB4"/>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38" idx="3"/>
              <a:endCxn id="37" idx="7"/>
            </p:cNvCxnSpPr>
            <p:nvPr/>
          </p:nvCxnSpPr>
          <p:spPr>
            <a:xfrm flipH="1">
              <a:off x="9965795" y="14599149"/>
              <a:ext cx="3506563" cy="1928337"/>
            </a:xfrm>
            <a:prstGeom prst="straightConnector1">
              <a:avLst/>
            </a:prstGeom>
            <a:ln w="117475">
              <a:solidFill>
                <a:srgbClr val="5D8AB4"/>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endCxn id="38" idx="4"/>
            </p:cNvCxnSpPr>
            <p:nvPr/>
          </p:nvCxnSpPr>
          <p:spPr>
            <a:xfrm flipV="1">
              <a:off x="10224886" y="14832355"/>
              <a:ext cx="3945776" cy="2276830"/>
            </a:xfrm>
            <a:prstGeom prst="straightConnector1">
              <a:avLst/>
            </a:prstGeom>
            <a:ln w="73025">
              <a:solidFill>
                <a:srgbClr val="5D8AB4"/>
              </a:solidFill>
              <a:tailEnd type="triangle"/>
            </a:ln>
          </p:spPr>
          <p:style>
            <a:lnRef idx="1">
              <a:schemeClr val="accent1"/>
            </a:lnRef>
            <a:fillRef idx="0">
              <a:schemeClr val="accent1"/>
            </a:fillRef>
            <a:effectRef idx="0">
              <a:schemeClr val="accent1"/>
            </a:effectRef>
            <a:fontRef idx="minor">
              <a:schemeClr val="tx1"/>
            </a:fontRef>
          </p:style>
        </p:cxnSp>
      </p:grpSp>
      <p:sp>
        <p:nvSpPr>
          <p:cNvPr id="70" name="TextBox 69"/>
          <p:cNvSpPr txBox="1"/>
          <p:nvPr/>
        </p:nvSpPr>
        <p:spPr>
          <a:xfrm>
            <a:off x="20347562" y="7689000"/>
            <a:ext cx="14323437" cy="2862322"/>
          </a:xfrm>
          <a:prstGeom prst="rect">
            <a:avLst/>
          </a:prstGeom>
          <a:noFill/>
        </p:spPr>
        <p:txBody>
          <a:bodyPr wrap="square" rtlCol="0">
            <a:spAutoFit/>
          </a:bodyPr>
          <a:lstStyle/>
          <a:p>
            <a:pPr marL="457200" indent="-457200">
              <a:buFont typeface="Arial" charset="0"/>
              <a:buChar char="•"/>
            </a:pPr>
            <a:r>
              <a:rPr lang="en-US" sz="3000" dirty="0" smtClean="0">
                <a:latin typeface="Trebuchet MS" charset="0"/>
                <a:ea typeface="Trebuchet MS" charset="0"/>
                <a:cs typeface="Trebuchet MS" charset="0"/>
              </a:rPr>
              <a:t>Each </a:t>
            </a:r>
            <a:r>
              <a:rPr lang="en-US" sz="3000" b="1" dirty="0" smtClean="0">
                <a:latin typeface="Trebuchet MS" charset="0"/>
                <a:ea typeface="Trebuchet MS" charset="0"/>
                <a:cs typeface="Trebuchet MS" charset="0"/>
              </a:rPr>
              <a:t>circle</a:t>
            </a:r>
            <a:r>
              <a:rPr lang="en-US" sz="3000" b="1" i="1" dirty="0" smtClean="0">
                <a:latin typeface="Trebuchet MS" charset="0"/>
                <a:ea typeface="Trebuchet MS" charset="0"/>
                <a:cs typeface="Trebuchet MS" charset="0"/>
              </a:rPr>
              <a:t>, or node, </a:t>
            </a:r>
            <a:r>
              <a:rPr lang="en-US" sz="3000" b="1" dirty="0" smtClean="0">
                <a:latin typeface="Trebuchet MS" charset="0"/>
                <a:ea typeface="Trebuchet MS" charset="0"/>
                <a:cs typeface="Trebuchet MS" charset="0"/>
              </a:rPr>
              <a:t>represents a judgment</a:t>
            </a:r>
            <a:r>
              <a:rPr lang="en-US" sz="3000" b="1" dirty="0" smtClean="0">
                <a:solidFill>
                  <a:srgbClr val="5D8AB4"/>
                </a:solidFill>
                <a:latin typeface="Trebuchet MS" charset="0"/>
                <a:ea typeface="Trebuchet MS" charset="0"/>
                <a:cs typeface="Trebuchet MS" charset="0"/>
              </a:rPr>
              <a:t> </a:t>
            </a:r>
            <a:r>
              <a:rPr lang="en-US" sz="3000" dirty="0" smtClean="0">
                <a:latin typeface="Trebuchet MS" charset="0"/>
                <a:ea typeface="Trebuchet MS" charset="0"/>
                <a:cs typeface="Trebuchet MS" charset="0"/>
              </a:rPr>
              <a:t>that a person may make about someone else. </a:t>
            </a:r>
          </a:p>
          <a:p>
            <a:pPr marL="457200" indent="-457200">
              <a:buFont typeface="Arial" charset="0"/>
              <a:buChar char="•"/>
            </a:pPr>
            <a:r>
              <a:rPr lang="en-US" sz="3000" dirty="0" smtClean="0">
                <a:latin typeface="Trebuchet MS" charset="0"/>
                <a:ea typeface="Trebuchet MS" charset="0"/>
                <a:cs typeface="Trebuchet MS" charset="0"/>
              </a:rPr>
              <a:t>These nodes are connected by </a:t>
            </a:r>
            <a:r>
              <a:rPr lang="en-US" sz="3000" b="1" dirty="0" smtClean="0">
                <a:latin typeface="Trebuchet MS" charset="0"/>
                <a:ea typeface="Trebuchet MS" charset="0"/>
                <a:cs typeface="Trebuchet MS" charset="0"/>
              </a:rPr>
              <a:t>arrows</a:t>
            </a:r>
            <a:r>
              <a:rPr lang="en-US" sz="3000" b="1" i="1" dirty="0" smtClean="0">
                <a:latin typeface="Trebuchet MS" charset="0"/>
                <a:ea typeface="Trebuchet MS" charset="0"/>
                <a:cs typeface="Trebuchet MS" charset="0"/>
              </a:rPr>
              <a:t>, or edges, </a:t>
            </a:r>
            <a:r>
              <a:rPr lang="en-US" sz="3000" b="1" dirty="0" smtClean="0">
                <a:latin typeface="Trebuchet MS" charset="0"/>
                <a:ea typeface="Trebuchet MS" charset="0"/>
                <a:cs typeface="Trebuchet MS" charset="0"/>
              </a:rPr>
              <a:t>that display relationships</a:t>
            </a:r>
            <a:r>
              <a:rPr lang="en-US" sz="3000" dirty="0" smtClean="0">
                <a:latin typeface="Trebuchet MS" charset="0"/>
                <a:ea typeface="Trebuchet MS" charset="0"/>
                <a:cs typeface="Trebuchet MS" charset="0"/>
              </a:rPr>
              <a:t>. </a:t>
            </a:r>
          </a:p>
          <a:p>
            <a:pPr marL="457200" indent="-457200">
              <a:buFont typeface="Arial" charset="0"/>
              <a:buChar char="•"/>
            </a:pPr>
            <a:r>
              <a:rPr lang="en-US" sz="3000" dirty="0" smtClean="0">
                <a:latin typeface="Trebuchet MS" charset="0"/>
                <a:ea typeface="Trebuchet MS" charset="0"/>
                <a:cs typeface="Trebuchet MS" charset="0"/>
              </a:rPr>
              <a:t>The </a:t>
            </a:r>
            <a:r>
              <a:rPr lang="en-US" sz="3000" b="1" dirty="0" smtClean="0">
                <a:latin typeface="Trebuchet MS" charset="0"/>
                <a:ea typeface="Trebuchet MS" charset="0"/>
                <a:cs typeface="Trebuchet MS" charset="0"/>
              </a:rPr>
              <a:t>size of the arrow</a:t>
            </a:r>
            <a:r>
              <a:rPr lang="en-US" sz="3000" b="1" i="1" dirty="0" smtClean="0">
                <a:latin typeface="Trebuchet MS" charset="0"/>
                <a:ea typeface="Trebuchet MS" charset="0"/>
                <a:cs typeface="Trebuchet MS" charset="0"/>
              </a:rPr>
              <a:t>, or weight</a:t>
            </a:r>
            <a:r>
              <a:rPr lang="en-US" sz="3000" b="1" dirty="0" smtClean="0">
                <a:latin typeface="Trebuchet MS" charset="0"/>
                <a:ea typeface="Trebuchet MS" charset="0"/>
                <a:cs typeface="Trebuchet MS" charset="0"/>
              </a:rPr>
              <a:t>, also conveys information </a:t>
            </a:r>
            <a:r>
              <a:rPr lang="en-US" sz="3000" dirty="0" smtClean="0">
                <a:latin typeface="Trebuchet MS" charset="0"/>
                <a:ea typeface="Trebuchet MS" charset="0"/>
                <a:cs typeface="Trebuchet MS" charset="0"/>
              </a:rPr>
              <a:t>about the relationships. </a:t>
            </a:r>
          </a:p>
          <a:p>
            <a:r>
              <a:rPr lang="en-US" sz="3000" dirty="0" smtClean="0">
                <a:latin typeface="Trebuchet MS" charset="0"/>
                <a:ea typeface="Trebuchet MS" charset="0"/>
                <a:cs typeface="Trebuchet MS" charset="0"/>
              </a:rPr>
              <a:t> </a:t>
            </a:r>
          </a:p>
        </p:txBody>
      </p:sp>
      <p:sp>
        <p:nvSpPr>
          <p:cNvPr id="72" name="TextBox 71"/>
          <p:cNvSpPr txBox="1"/>
          <p:nvPr/>
        </p:nvSpPr>
        <p:spPr>
          <a:xfrm>
            <a:off x="3362503" y="16970671"/>
            <a:ext cx="13976252" cy="3323987"/>
          </a:xfrm>
          <a:prstGeom prst="rect">
            <a:avLst/>
          </a:prstGeom>
          <a:noFill/>
        </p:spPr>
        <p:txBody>
          <a:bodyPr wrap="square" rtlCol="0">
            <a:spAutoFit/>
          </a:bodyPr>
          <a:lstStyle/>
          <a:p>
            <a:r>
              <a:rPr lang="en-US" sz="3000" dirty="0" smtClean="0">
                <a:latin typeface="Trebuchet MS" charset="0"/>
                <a:ea typeface="Trebuchet MS" charset="0"/>
                <a:cs typeface="Trebuchet MS" charset="0"/>
              </a:rPr>
              <a:t>Connectionist Psychology aims </a:t>
            </a:r>
            <a:r>
              <a:rPr lang="en-US" sz="3000" dirty="0">
                <a:latin typeface="Trebuchet MS" charset="0"/>
                <a:ea typeface="Trebuchet MS" charset="0"/>
                <a:cs typeface="Trebuchet MS" charset="0"/>
              </a:rPr>
              <a:t>to create a model directly out of the psychological understanding of attitude formation. </a:t>
            </a:r>
            <a:r>
              <a:rPr lang="en-US" sz="3000" dirty="0" smtClean="0">
                <a:latin typeface="Trebuchet MS" charset="0"/>
                <a:ea typeface="Trebuchet MS" charset="0"/>
                <a:cs typeface="Trebuchet MS" charset="0"/>
              </a:rPr>
              <a:t>It attempts to mimic cognitive coherence and the ability to adapt with a recurrent network that learns from social contexts. </a:t>
            </a:r>
          </a:p>
          <a:p>
            <a:pPr marL="457200" indent="-457200">
              <a:buFont typeface="Arial" charset="0"/>
              <a:buChar char="•"/>
            </a:pPr>
            <a:r>
              <a:rPr lang="en-US" sz="3000" dirty="0" smtClean="0">
                <a:latin typeface="Trebuchet MS" charset="0"/>
                <a:ea typeface="Trebuchet MS" charset="0"/>
                <a:cs typeface="Trebuchet MS" charset="0"/>
              </a:rPr>
              <a:t>The model attempts to mimic the structure of the survey response.</a:t>
            </a:r>
          </a:p>
          <a:p>
            <a:pPr marL="457200" indent="-457200">
              <a:buFont typeface="Arial" charset="0"/>
              <a:buChar char="•"/>
            </a:pPr>
            <a:r>
              <a:rPr lang="en-US" sz="3000" dirty="0" smtClean="0">
                <a:latin typeface="Trebuchet MS" charset="0"/>
                <a:ea typeface="Trebuchet MS" charset="0"/>
                <a:cs typeface="Trebuchet MS" charset="0"/>
              </a:rPr>
              <a:t>The model is tested to see how accurately it captures the response.</a:t>
            </a:r>
          </a:p>
          <a:p>
            <a:pPr marL="457200" indent="-457200">
              <a:buFont typeface="Arial" charset="0"/>
              <a:buChar char="•"/>
            </a:pPr>
            <a:r>
              <a:rPr lang="en-US" sz="3000" dirty="0" smtClean="0">
                <a:latin typeface="Trebuchet MS" charset="0"/>
                <a:ea typeface="Trebuchet MS" charset="0"/>
                <a:cs typeface="Trebuchet MS" charset="0"/>
              </a:rPr>
              <a:t>The model learns from the error produced.                                                                                                                                                                                                                                                                                                                                                                                                                                   </a:t>
            </a:r>
            <a:endParaRPr lang="en-US" sz="3000" dirty="0">
              <a:latin typeface="Trebuchet MS" charset="0"/>
              <a:ea typeface="Trebuchet MS" charset="0"/>
              <a:cs typeface="Trebuchet MS" charset="0"/>
            </a:endParaRPr>
          </a:p>
        </p:txBody>
      </p:sp>
      <p:sp>
        <p:nvSpPr>
          <p:cNvPr id="73" name="TextBox 72"/>
          <p:cNvSpPr txBox="1"/>
          <p:nvPr/>
        </p:nvSpPr>
        <p:spPr>
          <a:xfrm>
            <a:off x="20352914" y="16952106"/>
            <a:ext cx="14002646" cy="3785652"/>
          </a:xfrm>
          <a:prstGeom prst="rect">
            <a:avLst/>
          </a:prstGeom>
          <a:noFill/>
        </p:spPr>
        <p:txBody>
          <a:bodyPr wrap="square" rtlCol="0">
            <a:spAutoFit/>
          </a:bodyPr>
          <a:lstStyle/>
          <a:p>
            <a:r>
              <a:rPr lang="en-US" sz="3000" dirty="0" smtClean="0">
                <a:latin typeface="Trebuchet MS" charset="0"/>
                <a:ea typeface="Trebuchet MS" charset="0"/>
                <a:cs typeface="Trebuchet MS" charset="0"/>
              </a:rPr>
              <a:t>The Network Psychometrics Model is taken from a publication in Psychological Review by Jonas </a:t>
            </a:r>
            <a:r>
              <a:rPr lang="en-US" sz="3000" dirty="0" err="1" smtClean="0">
                <a:latin typeface="Trebuchet MS" charset="0"/>
                <a:ea typeface="Trebuchet MS" charset="0"/>
                <a:cs typeface="Trebuchet MS" charset="0"/>
              </a:rPr>
              <a:t>Dalege</a:t>
            </a:r>
            <a:r>
              <a:rPr lang="en-US" sz="3000" dirty="0" smtClean="0">
                <a:latin typeface="Trebuchet MS" charset="0"/>
                <a:ea typeface="Trebuchet MS" charset="0"/>
                <a:cs typeface="Trebuchet MS" charset="0"/>
              </a:rPr>
              <a:t>.</a:t>
            </a:r>
            <a:r>
              <a:rPr lang="en-US" sz="3000" baseline="30000" dirty="0" smtClean="0">
                <a:latin typeface="Trebuchet MS" charset="0"/>
                <a:ea typeface="Trebuchet MS" charset="0"/>
                <a:cs typeface="Trebuchet MS" charset="0"/>
              </a:rPr>
              <a:t>[2]</a:t>
            </a:r>
            <a:r>
              <a:rPr lang="en-US" sz="3000" dirty="0" smtClean="0">
                <a:latin typeface="Trebuchet MS" charset="0"/>
                <a:ea typeface="Trebuchet MS" charset="0"/>
                <a:cs typeface="Trebuchet MS" charset="0"/>
              </a:rPr>
              <a:t> It assumes psychological representations can be conceptualized as graphs and that processing is similar to the dynamics of an </a:t>
            </a:r>
            <a:r>
              <a:rPr lang="en-US" sz="3000" dirty="0" err="1" smtClean="0">
                <a:latin typeface="Trebuchet MS" charset="0"/>
                <a:ea typeface="Trebuchet MS" charset="0"/>
                <a:cs typeface="Trebuchet MS" charset="0"/>
              </a:rPr>
              <a:t>Ising</a:t>
            </a:r>
            <a:r>
              <a:rPr lang="en-US" sz="3000" dirty="0" smtClean="0">
                <a:latin typeface="Trebuchet MS" charset="0"/>
                <a:ea typeface="Trebuchet MS" charset="0"/>
                <a:cs typeface="Trebuchet MS" charset="0"/>
              </a:rPr>
              <a:t> spin model. However, it does not specify how the network is learned.</a:t>
            </a:r>
          </a:p>
          <a:p>
            <a:pPr marL="457200" indent="-457200">
              <a:buFont typeface="Arial" charset="0"/>
              <a:buChar char="•"/>
            </a:pPr>
            <a:r>
              <a:rPr lang="en-US" sz="3000" dirty="0">
                <a:latin typeface="Trebuchet MS" charset="0"/>
                <a:ea typeface="Trebuchet MS" charset="0"/>
                <a:cs typeface="Trebuchet MS" charset="0"/>
              </a:rPr>
              <a:t>C</a:t>
            </a:r>
            <a:r>
              <a:rPr lang="en-US" sz="3000" dirty="0" smtClean="0">
                <a:latin typeface="Trebuchet MS" charset="0"/>
                <a:ea typeface="Trebuchet MS" charset="0"/>
                <a:cs typeface="Trebuchet MS" charset="0"/>
              </a:rPr>
              <a:t>haracteristics are logarithmically regressed pair-wise. </a:t>
            </a:r>
          </a:p>
          <a:p>
            <a:pPr marL="457200" indent="-457200">
              <a:buFont typeface="Arial" charset="0"/>
              <a:buChar char="•"/>
            </a:pPr>
            <a:r>
              <a:rPr lang="en-US" sz="3000" dirty="0" smtClean="0">
                <a:latin typeface="Trebuchet MS" charset="0"/>
                <a:ea typeface="Trebuchet MS" charset="0"/>
                <a:cs typeface="Trebuchet MS" charset="0"/>
              </a:rPr>
              <a:t>The regression is subjected to shrinkage based on the extended Bayesian Information Criterion.</a:t>
            </a:r>
            <a:r>
              <a:rPr lang="en-US" sz="3000" baseline="30000" dirty="0" smtClean="0">
                <a:latin typeface="Trebuchet MS" charset="0"/>
                <a:ea typeface="Trebuchet MS" charset="0"/>
                <a:cs typeface="Trebuchet MS" charset="0"/>
              </a:rPr>
              <a:t>[3]</a:t>
            </a:r>
            <a:endParaRPr lang="en-US" sz="3000" dirty="0" smtClean="0">
              <a:latin typeface="Trebuchet MS" charset="0"/>
              <a:ea typeface="Trebuchet MS" charset="0"/>
              <a:cs typeface="Trebuchet MS" charset="0"/>
            </a:endParaRPr>
          </a:p>
          <a:p>
            <a:pPr marL="457200" indent="-457200">
              <a:buFont typeface="Arial" charset="0"/>
              <a:buChar char="•"/>
            </a:pPr>
            <a:r>
              <a:rPr lang="en-US" sz="3000" dirty="0" smtClean="0">
                <a:latin typeface="Trebuchet MS" charset="0"/>
                <a:ea typeface="Trebuchet MS" charset="0"/>
                <a:cs typeface="Trebuchet MS" charset="0"/>
              </a:rPr>
              <a:t>Relevant relationships are identified and preserved.                                                                                                                                                                                                                                                                                                                                                                                                                            </a:t>
            </a:r>
            <a:endParaRPr lang="en-US" sz="3000" dirty="0">
              <a:latin typeface="Trebuchet MS" charset="0"/>
              <a:ea typeface="Trebuchet MS" charset="0"/>
              <a:cs typeface="Trebuchet MS" charset="0"/>
            </a:endParaRPr>
          </a:p>
        </p:txBody>
      </p:sp>
      <p:pic>
        <p:nvPicPr>
          <p:cNvPr id="42" name="Picture 4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28800" y="36378678"/>
            <a:ext cx="32637046" cy="1885638"/>
          </a:xfrm>
          <a:prstGeom prst="rect">
            <a:avLst/>
          </a:prstGeom>
        </p:spPr>
      </p:pic>
      <p:sp>
        <p:nvSpPr>
          <p:cNvPr id="43" name="TextBox 42"/>
          <p:cNvSpPr txBox="1"/>
          <p:nvPr/>
        </p:nvSpPr>
        <p:spPr>
          <a:xfrm>
            <a:off x="3433163" y="36238637"/>
            <a:ext cx="30224561"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References</a:t>
            </a:r>
            <a:endParaRPr lang="en-US" sz="6500" dirty="0">
              <a:latin typeface="Raleway Medium" charset="0"/>
              <a:ea typeface="Raleway Medium" charset="0"/>
              <a:cs typeface="Raleway Medium" charset="0"/>
            </a:endParaRPr>
          </a:p>
        </p:txBody>
      </p:sp>
      <p:sp>
        <p:nvSpPr>
          <p:cNvPr id="15" name="Rounded Rectangle 14"/>
          <p:cNvSpPr/>
          <p:nvPr/>
        </p:nvSpPr>
        <p:spPr>
          <a:xfrm>
            <a:off x="3494412" y="32802653"/>
            <a:ext cx="15249915" cy="2925143"/>
          </a:xfrm>
          <a:prstGeom prst="roundRect">
            <a:avLst/>
          </a:prstGeom>
          <a:solidFill>
            <a:srgbClr val="8B1D40"/>
          </a:solidFill>
          <a:ln>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4" name="Table 13"/>
          <p:cNvGraphicFramePr>
            <a:graphicFrameLocks noGrp="1"/>
          </p:cNvGraphicFramePr>
          <p:nvPr>
            <p:extLst>
              <p:ext uri="{D42A27DB-BD31-4B8C-83A1-F6EECF244321}">
                <p14:modId xmlns:p14="http://schemas.microsoft.com/office/powerpoint/2010/main" val="2026130176"/>
              </p:ext>
            </p:extLst>
          </p:nvPr>
        </p:nvGraphicFramePr>
        <p:xfrm>
          <a:off x="3494412" y="32886020"/>
          <a:ext cx="15249914" cy="2950474"/>
        </p:xfrm>
        <a:graphic>
          <a:graphicData uri="http://schemas.openxmlformats.org/drawingml/2006/table">
            <a:tbl>
              <a:tblPr firstRow="1" bandRow="1">
                <a:tableStyleId>{073A0DAA-6AF3-43AB-8588-CEC1D06C72B9}</a:tableStyleId>
              </a:tblPr>
              <a:tblGrid>
                <a:gridCol w="3109745"/>
                <a:gridCol w="4046723"/>
                <a:gridCol w="4046723"/>
                <a:gridCol w="4046723"/>
              </a:tblGrid>
              <a:tr h="672085">
                <a:tc gridSpan="4">
                  <a:txBody>
                    <a:bodyPr/>
                    <a:lstStyle/>
                    <a:p>
                      <a:pPr algn="ctr"/>
                      <a:r>
                        <a:rPr lang="en-US" sz="3000" dirty="0" smtClean="0">
                          <a:solidFill>
                            <a:schemeClr val="bg1"/>
                          </a:solidFill>
                          <a:latin typeface="Trebuchet MS" charset="0"/>
                          <a:ea typeface="Trebuchet MS" charset="0"/>
                          <a:cs typeface="Trebuchet MS" charset="0"/>
                        </a:rPr>
                        <a:t>Centrality Measures</a:t>
                      </a:r>
                      <a:endParaRPr lang="en-US" sz="3000" dirty="0">
                        <a:solidFill>
                          <a:schemeClr val="bg1"/>
                        </a:solidFill>
                        <a:latin typeface="Trebuchet MS" charset="0"/>
                        <a:ea typeface="Trebuchet MS" charset="0"/>
                        <a:cs typeface="Trebuchet MS" charset="0"/>
                      </a:endParaRPr>
                    </a:p>
                  </a:txBody>
                  <a:tcPr>
                    <a:lnL w="12700" cmpd="sng">
                      <a:noFill/>
                    </a:lnL>
                    <a:lnR w="12700" cmpd="sng">
                      <a:noFill/>
                    </a:lnR>
                    <a:lnT w="12700" cmpd="sng">
                      <a:noFill/>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endParaRPr lang="en-US" sz="3000" dirty="0">
                        <a:latin typeface="Trebuchet MS" charset="0"/>
                        <a:ea typeface="Trebuchet MS" charset="0"/>
                        <a:cs typeface="Trebuchet MS" charset="0"/>
                      </a:endParaRPr>
                    </a:p>
                  </a:txBody>
                  <a:tcPr/>
                </a:tc>
                <a:tc hMerge="1">
                  <a:txBody>
                    <a:bodyPr/>
                    <a:lstStyle/>
                    <a:p>
                      <a:endParaRPr lang="en-US" dirty="0"/>
                    </a:p>
                  </a:txBody>
                  <a:tcPr/>
                </a:tc>
                <a:tc hMerge="1">
                  <a:txBody>
                    <a:bodyPr/>
                    <a:lstStyle/>
                    <a:p>
                      <a:endParaRPr lang="en-US" dirty="0"/>
                    </a:p>
                  </a:txBody>
                  <a:tcPr/>
                </a:tc>
              </a:tr>
              <a:tr h="759463">
                <a:tc>
                  <a:txBody>
                    <a:bodyPr/>
                    <a:lstStyle/>
                    <a:p>
                      <a:pPr algn="ctr"/>
                      <a:endParaRPr lang="en-US" sz="3000" dirty="0">
                        <a:solidFill>
                          <a:schemeClr val="bg1"/>
                        </a:solidFill>
                        <a:latin typeface="Trebuchet MS" charset="0"/>
                        <a:ea typeface="Trebuchet MS" charset="0"/>
                        <a:cs typeface="Trebuchet MS" charset="0"/>
                      </a:endParaRPr>
                    </a:p>
                  </a:txBody>
                  <a:tcPr>
                    <a:lnL w="12700" cmpd="sng">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dirty="0" smtClean="0">
                          <a:solidFill>
                            <a:schemeClr val="bg1"/>
                          </a:solidFill>
                          <a:latin typeface="Trebuchet MS" charset="0"/>
                          <a:ea typeface="Trebuchet MS" charset="0"/>
                          <a:cs typeface="Trebuchet MS" charset="0"/>
                        </a:rPr>
                        <a:t>Highest Closeness</a:t>
                      </a:r>
                      <a:endParaRPr lang="en-US" sz="3000" b="1" dirty="0">
                        <a:solidFill>
                          <a:schemeClr val="bg1"/>
                        </a:solidFill>
                        <a:latin typeface="Trebuchet MS" charset="0"/>
                        <a:ea typeface="Trebuchet MS" charset="0"/>
                        <a:cs typeface="Trebuchet MS"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dirty="0" smtClean="0">
                          <a:solidFill>
                            <a:schemeClr val="bg1"/>
                          </a:solidFill>
                          <a:latin typeface="Trebuchet MS" charset="0"/>
                          <a:ea typeface="Trebuchet MS" charset="0"/>
                          <a:cs typeface="Trebuchet MS" charset="0"/>
                        </a:rPr>
                        <a:t>Highest Betweenness</a:t>
                      </a:r>
                      <a:endParaRPr lang="en-US" sz="3000" b="1" dirty="0">
                        <a:solidFill>
                          <a:schemeClr val="bg1"/>
                        </a:solidFill>
                        <a:latin typeface="Trebuchet MS" charset="0"/>
                        <a:ea typeface="Trebuchet MS" charset="0"/>
                        <a:cs typeface="Trebuchet MS"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b="1" dirty="0" smtClean="0">
                          <a:solidFill>
                            <a:schemeClr val="bg1"/>
                          </a:solidFill>
                          <a:latin typeface="Trebuchet MS" charset="0"/>
                          <a:ea typeface="Trebuchet MS" charset="0"/>
                          <a:cs typeface="Trebuchet MS" charset="0"/>
                        </a:rPr>
                        <a:t>Highest Degree</a:t>
                      </a:r>
                      <a:endParaRPr lang="en-US" sz="3000" b="1" dirty="0">
                        <a:solidFill>
                          <a:schemeClr val="bg1"/>
                        </a:solidFill>
                        <a:latin typeface="Trebuchet MS" charset="0"/>
                        <a:ea typeface="Trebuchet MS" charset="0"/>
                        <a:cs typeface="Trebuchet MS" charset="0"/>
                      </a:endParaRPr>
                    </a:p>
                  </a:txBody>
                  <a:tcPr>
                    <a:lnL w="38100" cap="flat" cmpd="sng" algn="ctr">
                      <a:solidFill>
                        <a:schemeClr val="bg1"/>
                      </a:solidFill>
                      <a:prstDash val="solid"/>
                      <a:round/>
                      <a:headEnd type="none" w="med" len="med"/>
                      <a:tailEnd type="none" w="med" len="med"/>
                    </a:lnL>
                    <a:lnR w="12700" cmpd="sng">
                      <a:noFill/>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r h="759463">
                <a:tc>
                  <a:txBody>
                    <a:bodyPr/>
                    <a:lstStyle/>
                    <a:p>
                      <a:pPr algn="ctr"/>
                      <a:r>
                        <a:rPr lang="en-US" sz="3000" b="1" dirty="0" smtClean="0">
                          <a:solidFill>
                            <a:schemeClr val="bg1"/>
                          </a:solidFill>
                          <a:latin typeface="Trebuchet MS" charset="0"/>
                          <a:ea typeface="Trebuchet MS" charset="0"/>
                          <a:cs typeface="Trebuchet MS" charset="0"/>
                        </a:rPr>
                        <a:t>Psychometrics</a:t>
                      </a:r>
                      <a:endParaRPr lang="en-US" sz="3000" b="1" dirty="0">
                        <a:solidFill>
                          <a:schemeClr val="bg1"/>
                        </a:solidFill>
                        <a:latin typeface="Trebuchet MS" charset="0"/>
                        <a:ea typeface="Trebuchet MS" charset="0"/>
                        <a:cs typeface="Trebuchet MS" charset="0"/>
                      </a:endParaRPr>
                    </a:p>
                  </a:txBody>
                  <a:tcPr>
                    <a:lnL w="12700" cmpd="sng">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dirty="0" smtClean="0">
                          <a:solidFill>
                            <a:schemeClr val="bg1"/>
                          </a:solidFill>
                          <a:latin typeface="Trebuchet MS" charset="0"/>
                          <a:ea typeface="Trebuchet MS" charset="0"/>
                          <a:cs typeface="Trebuchet MS" charset="0"/>
                        </a:rPr>
                        <a:t>Good Example</a:t>
                      </a:r>
                      <a:endParaRPr lang="en-US" sz="3000" dirty="0">
                        <a:solidFill>
                          <a:schemeClr val="bg1"/>
                        </a:solidFill>
                        <a:latin typeface="Trebuchet MS" charset="0"/>
                        <a:ea typeface="Trebuchet MS" charset="0"/>
                        <a:cs typeface="Trebuchet MS"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dirty="0" smtClean="0">
                          <a:solidFill>
                            <a:schemeClr val="bg1"/>
                          </a:solidFill>
                          <a:latin typeface="Trebuchet MS" charset="0"/>
                          <a:ea typeface="Trebuchet MS" charset="0"/>
                          <a:cs typeface="Trebuchet MS" charset="0"/>
                        </a:rPr>
                        <a:t>Cares</a:t>
                      </a:r>
                      <a:endParaRPr lang="en-US" sz="3000" dirty="0">
                        <a:solidFill>
                          <a:schemeClr val="bg1"/>
                        </a:solidFill>
                        <a:latin typeface="Trebuchet MS" charset="0"/>
                        <a:ea typeface="Trebuchet MS" charset="0"/>
                        <a:cs typeface="Trebuchet MS"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3000" dirty="0" smtClean="0">
                          <a:solidFill>
                            <a:schemeClr val="bg1"/>
                          </a:solidFill>
                          <a:latin typeface="Trebuchet MS" charset="0"/>
                          <a:ea typeface="Trebuchet MS" charset="0"/>
                          <a:cs typeface="Trebuchet MS" charset="0"/>
                        </a:rPr>
                        <a:t>Cares</a:t>
                      </a:r>
                      <a:endParaRPr lang="en-US" sz="3000" dirty="0">
                        <a:solidFill>
                          <a:schemeClr val="bg1"/>
                        </a:solidFill>
                        <a:latin typeface="Trebuchet MS" charset="0"/>
                        <a:ea typeface="Trebuchet MS" charset="0"/>
                        <a:cs typeface="Trebuchet MS" charset="0"/>
                      </a:endParaRPr>
                    </a:p>
                  </a:txBody>
                  <a:tcPr>
                    <a:lnL w="38100" cap="flat" cmpd="sng" algn="ctr">
                      <a:solidFill>
                        <a:schemeClr val="bg1"/>
                      </a:solidFill>
                      <a:prstDash val="solid"/>
                      <a:round/>
                      <a:headEnd type="none" w="med" len="med"/>
                      <a:tailEnd type="none" w="med" len="med"/>
                    </a:lnL>
                    <a:lnR w="12700" cmpd="sng">
                      <a:noFill/>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r>
              <a:tr h="759463">
                <a:tc>
                  <a:txBody>
                    <a:bodyPr/>
                    <a:lstStyle/>
                    <a:p>
                      <a:pPr algn="ctr"/>
                      <a:r>
                        <a:rPr lang="en-US" sz="3000" b="1" dirty="0" smtClean="0">
                          <a:solidFill>
                            <a:schemeClr val="bg1"/>
                          </a:solidFill>
                          <a:latin typeface="Trebuchet MS" charset="0"/>
                          <a:ea typeface="Trebuchet MS" charset="0"/>
                          <a:cs typeface="Trebuchet MS" charset="0"/>
                        </a:rPr>
                        <a:t>Connectionist</a:t>
                      </a:r>
                      <a:endParaRPr lang="en-US" sz="3000" b="1" dirty="0">
                        <a:solidFill>
                          <a:schemeClr val="bg1"/>
                        </a:solidFill>
                        <a:latin typeface="Trebuchet MS" charset="0"/>
                        <a:ea typeface="Trebuchet MS" charset="0"/>
                        <a:cs typeface="Trebuchet MS" charset="0"/>
                      </a:endParaRPr>
                    </a:p>
                  </a:txBody>
                  <a:tcPr>
                    <a:lnL w="12700" cmpd="sng">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000" dirty="0" smtClean="0">
                          <a:solidFill>
                            <a:schemeClr val="bg1"/>
                          </a:solidFill>
                          <a:latin typeface="Trebuchet MS" charset="0"/>
                          <a:ea typeface="Trebuchet MS" charset="0"/>
                          <a:cs typeface="Trebuchet MS" charset="0"/>
                        </a:rPr>
                        <a:t>Moral</a:t>
                      </a:r>
                      <a:endParaRPr lang="en-US" sz="3000" dirty="0">
                        <a:solidFill>
                          <a:schemeClr val="bg1"/>
                        </a:solidFill>
                        <a:latin typeface="Trebuchet MS" charset="0"/>
                        <a:ea typeface="Trebuchet MS" charset="0"/>
                        <a:cs typeface="Trebuchet MS"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000" dirty="0" smtClean="0">
                          <a:solidFill>
                            <a:schemeClr val="bg1"/>
                          </a:solidFill>
                          <a:latin typeface="Trebuchet MS" charset="0"/>
                          <a:ea typeface="Trebuchet MS" charset="0"/>
                          <a:cs typeface="Trebuchet MS" charset="0"/>
                        </a:rPr>
                        <a:t>Moral</a:t>
                      </a:r>
                      <a:endParaRPr lang="en-US" sz="3000" dirty="0">
                        <a:solidFill>
                          <a:schemeClr val="bg1"/>
                        </a:solidFill>
                        <a:latin typeface="Trebuchet MS" charset="0"/>
                        <a:ea typeface="Trebuchet MS" charset="0"/>
                        <a:cs typeface="Trebuchet MS" charset="0"/>
                      </a:endParaRPr>
                    </a:p>
                  </a:txBody>
                  <a:tcP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sz="3000" dirty="0" smtClean="0">
                          <a:solidFill>
                            <a:schemeClr val="bg1"/>
                          </a:solidFill>
                          <a:latin typeface="Trebuchet MS" charset="0"/>
                          <a:ea typeface="Trebuchet MS" charset="0"/>
                          <a:cs typeface="Trebuchet MS" charset="0"/>
                        </a:rPr>
                        <a:t>Moral</a:t>
                      </a:r>
                      <a:endParaRPr lang="en-US" sz="3000" dirty="0">
                        <a:solidFill>
                          <a:schemeClr val="bg1"/>
                        </a:solidFill>
                        <a:latin typeface="Trebuchet MS" charset="0"/>
                        <a:ea typeface="Trebuchet MS" charset="0"/>
                        <a:cs typeface="Trebuchet MS" charset="0"/>
                      </a:endParaRPr>
                    </a:p>
                  </a:txBody>
                  <a:tcPr>
                    <a:lnL w="38100" cap="flat" cmpd="sng" algn="ctr">
                      <a:solidFill>
                        <a:schemeClr val="bg1"/>
                      </a:solidFill>
                      <a:prstDash val="solid"/>
                      <a:round/>
                      <a:headEnd type="none" w="med" len="med"/>
                      <a:tailEnd type="none" w="med" len="med"/>
                    </a:lnL>
                    <a:lnR w="12700" cmpd="sng">
                      <a:noFill/>
                    </a:lnR>
                    <a:lnT w="38100"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r>
            </a:tbl>
          </a:graphicData>
        </a:graphic>
      </p:graphicFrame>
      <p:pic>
        <p:nvPicPr>
          <p:cNvPr id="21" name="Picture 20"/>
          <p:cNvPicPr>
            <a:picLocks noChangeAspect="1"/>
          </p:cNvPicPr>
          <p:nvPr/>
        </p:nvPicPr>
        <p:blipFill rotWithShape="1">
          <a:blip r:embed="rId7"/>
          <a:srcRect l="7325" t="4853" r="7127" b="4345"/>
          <a:stretch/>
        </p:blipFill>
        <p:spPr>
          <a:xfrm>
            <a:off x="19860851" y="20699964"/>
            <a:ext cx="0" cy="0"/>
          </a:xfrm>
          <a:prstGeom prst="rect">
            <a:avLst/>
          </a:prstGeom>
        </p:spPr>
      </p:pic>
      <p:grpSp>
        <p:nvGrpSpPr>
          <p:cNvPr id="150" name="Group 149"/>
          <p:cNvGrpSpPr/>
          <p:nvPr/>
        </p:nvGrpSpPr>
        <p:grpSpPr>
          <a:xfrm>
            <a:off x="19889224" y="21426606"/>
            <a:ext cx="14167583" cy="7901887"/>
            <a:chOff x="4637313" y="7641771"/>
            <a:chExt cx="14167583" cy="10578384"/>
          </a:xfrm>
        </p:grpSpPr>
        <p:pic>
          <p:nvPicPr>
            <p:cNvPr id="151" name="Picture 150"/>
            <p:cNvPicPr>
              <a:picLocks noChangeAspect="1"/>
            </p:cNvPicPr>
            <p:nvPr/>
          </p:nvPicPr>
          <p:blipFill rotWithShape="1">
            <a:blip r:embed="rId7">
              <a:clrChange>
                <a:clrFrom>
                  <a:srgbClr val="FFFFFF"/>
                </a:clrFrom>
                <a:clrTo>
                  <a:srgbClr val="FFFFFF">
                    <a:alpha val="0"/>
                  </a:srgbClr>
                </a:clrTo>
              </a:clrChange>
            </a:blip>
            <a:srcRect l="7721" t="5307" r="7587" b="5636"/>
            <a:stretch/>
          </p:blipFill>
          <p:spPr>
            <a:xfrm>
              <a:off x="4637313" y="7641771"/>
              <a:ext cx="13894701" cy="10578384"/>
            </a:xfrm>
            <a:prstGeom prst="rect">
              <a:avLst/>
            </a:prstGeom>
          </p:spPr>
        </p:pic>
        <p:sp>
          <p:nvSpPr>
            <p:cNvPr id="152" name="Rectangle 151"/>
            <p:cNvSpPr/>
            <p:nvPr/>
          </p:nvSpPr>
          <p:spPr>
            <a:xfrm>
              <a:off x="11814048" y="8284464"/>
              <a:ext cx="877824" cy="29260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TextBox 152"/>
            <p:cNvSpPr txBox="1"/>
            <p:nvPr/>
          </p:nvSpPr>
          <p:spPr>
            <a:xfrm>
              <a:off x="11270158" y="8023074"/>
              <a:ext cx="1965603"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Intelligent</a:t>
              </a:r>
              <a:endParaRPr lang="en-US" sz="3000" dirty="0">
                <a:latin typeface="Trebuchet MS" charset="0"/>
                <a:ea typeface="Trebuchet MS" charset="0"/>
                <a:cs typeface="Trebuchet MS" charset="0"/>
              </a:endParaRPr>
            </a:p>
          </p:txBody>
        </p:sp>
        <p:sp>
          <p:nvSpPr>
            <p:cNvPr id="154" name="Rectangle 153"/>
            <p:cNvSpPr/>
            <p:nvPr/>
          </p:nvSpPr>
          <p:spPr>
            <a:xfrm>
              <a:off x="16093440" y="9890236"/>
              <a:ext cx="713232" cy="27699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TextBox 154"/>
            <p:cNvSpPr txBox="1"/>
            <p:nvPr/>
          </p:nvSpPr>
          <p:spPr>
            <a:xfrm>
              <a:off x="15978590" y="9309722"/>
              <a:ext cx="2042547" cy="1015663"/>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Commands</a:t>
              </a:r>
            </a:p>
            <a:p>
              <a:pPr algn="ctr"/>
              <a:r>
                <a:rPr lang="en-US" sz="3000" dirty="0" smtClean="0">
                  <a:latin typeface="Trebuchet MS" charset="0"/>
                  <a:ea typeface="Trebuchet MS" charset="0"/>
                  <a:cs typeface="Trebuchet MS" charset="0"/>
                </a:rPr>
                <a:t>Respect</a:t>
              </a:r>
              <a:endParaRPr lang="en-US" sz="3000" dirty="0">
                <a:latin typeface="Trebuchet MS" charset="0"/>
                <a:ea typeface="Trebuchet MS" charset="0"/>
                <a:cs typeface="Trebuchet MS" charset="0"/>
              </a:endParaRPr>
            </a:p>
          </p:txBody>
        </p:sp>
        <p:sp>
          <p:nvSpPr>
            <p:cNvPr id="156" name="Rectangle 155"/>
            <p:cNvSpPr/>
            <p:nvPr/>
          </p:nvSpPr>
          <p:spPr>
            <a:xfrm>
              <a:off x="8730660" y="10136249"/>
              <a:ext cx="484632" cy="3586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6"/>
            <p:cNvSpPr/>
            <p:nvPr/>
          </p:nvSpPr>
          <p:spPr>
            <a:xfrm>
              <a:off x="17244439" y="13453521"/>
              <a:ext cx="609546" cy="305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Rectangle 157"/>
            <p:cNvSpPr/>
            <p:nvPr/>
          </p:nvSpPr>
          <p:spPr>
            <a:xfrm>
              <a:off x="17632971" y="14917811"/>
              <a:ext cx="442027" cy="3007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TextBox 158"/>
            <p:cNvSpPr txBox="1"/>
            <p:nvPr/>
          </p:nvSpPr>
          <p:spPr>
            <a:xfrm>
              <a:off x="17338952" y="14822559"/>
              <a:ext cx="1067921"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Hope</a:t>
              </a:r>
              <a:endParaRPr lang="en-US" sz="3000" dirty="0">
                <a:latin typeface="Trebuchet MS" charset="0"/>
                <a:ea typeface="Trebuchet MS" charset="0"/>
                <a:cs typeface="Trebuchet MS" charset="0"/>
              </a:endParaRPr>
            </a:p>
          </p:txBody>
        </p:sp>
        <p:sp>
          <p:nvSpPr>
            <p:cNvPr id="160" name="Rectangle 159"/>
            <p:cNvSpPr/>
            <p:nvPr/>
          </p:nvSpPr>
          <p:spPr>
            <a:xfrm>
              <a:off x="10769591" y="11212988"/>
              <a:ext cx="664491" cy="27076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a:off x="16370466" y="16854424"/>
              <a:ext cx="968485" cy="37287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16486633" y="16763861"/>
              <a:ext cx="2318263"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Sympathetic</a:t>
              </a:r>
              <a:endParaRPr lang="en-US" sz="3000" dirty="0">
                <a:latin typeface="Trebuchet MS" charset="0"/>
                <a:ea typeface="Trebuchet MS" charset="0"/>
                <a:cs typeface="Trebuchet MS" charset="0"/>
              </a:endParaRPr>
            </a:p>
          </p:txBody>
        </p:sp>
        <p:sp>
          <p:nvSpPr>
            <p:cNvPr id="163" name="Rectangle 162"/>
            <p:cNvSpPr/>
            <p:nvPr/>
          </p:nvSpPr>
          <p:spPr>
            <a:xfrm>
              <a:off x="11311090" y="9402593"/>
              <a:ext cx="1380782" cy="3449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TextBox 163"/>
            <p:cNvSpPr txBox="1"/>
            <p:nvPr/>
          </p:nvSpPr>
          <p:spPr>
            <a:xfrm>
              <a:off x="10769591" y="9252806"/>
              <a:ext cx="2779222"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Knowledgeable</a:t>
              </a:r>
              <a:endParaRPr lang="en-US" sz="3000" dirty="0">
                <a:latin typeface="Trebuchet MS" charset="0"/>
                <a:ea typeface="Trebuchet MS" charset="0"/>
                <a:cs typeface="Trebuchet MS" charset="0"/>
              </a:endParaRPr>
            </a:p>
          </p:txBody>
        </p:sp>
        <p:sp>
          <p:nvSpPr>
            <p:cNvPr id="165" name="Oval 164"/>
            <p:cNvSpPr/>
            <p:nvPr/>
          </p:nvSpPr>
          <p:spPr>
            <a:xfrm>
              <a:off x="13423393" y="10881360"/>
              <a:ext cx="1007778" cy="33162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TextBox 165"/>
            <p:cNvSpPr txBox="1"/>
            <p:nvPr/>
          </p:nvSpPr>
          <p:spPr>
            <a:xfrm>
              <a:off x="8408558" y="10028735"/>
              <a:ext cx="1128835"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Moral</a:t>
              </a:r>
              <a:endParaRPr lang="en-US" sz="3000" dirty="0">
                <a:latin typeface="Trebuchet MS" charset="0"/>
                <a:ea typeface="Trebuchet MS" charset="0"/>
                <a:cs typeface="Trebuchet MS" charset="0"/>
              </a:endParaRPr>
            </a:p>
          </p:txBody>
        </p:sp>
        <p:sp>
          <p:nvSpPr>
            <p:cNvPr id="167" name="TextBox 166"/>
            <p:cNvSpPr txBox="1"/>
            <p:nvPr/>
          </p:nvSpPr>
          <p:spPr>
            <a:xfrm>
              <a:off x="10209621" y="11025217"/>
              <a:ext cx="1393330"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Decent</a:t>
              </a:r>
              <a:endParaRPr lang="en-US" sz="3000" dirty="0">
                <a:latin typeface="Trebuchet MS" charset="0"/>
                <a:ea typeface="Trebuchet MS" charset="0"/>
                <a:cs typeface="Trebuchet MS" charset="0"/>
              </a:endParaRPr>
            </a:p>
          </p:txBody>
        </p:sp>
        <p:sp>
          <p:nvSpPr>
            <p:cNvPr id="168" name="Rectangle 167"/>
            <p:cNvSpPr/>
            <p:nvPr/>
          </p:nvSpPr>
          <p:spPr>
            <a:xfrm>
              <a:off x="16486633" y="11500705"/>
              <a:ext cx="886968" cy="27699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ectangle 168"/>
            <p:cNvSpPr/>
            <p:nvPr/>
          </p:nvSpPr>
          <p:spPr>
            <a:xfrm>
              <a:off x="14792395" y="13075920"/>
              <a:ext cx="855893" cy="2532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TextBox 169"/>
            <p:cNvSpPr txBox="1"/>
            <p:nvPr/>
          </p:nvSpPr>
          <p:spPr>
            <a:xfrm>
              <a:off x="14394595" y="12930963"/>
              <a:ext cx="1641796"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Inspiring</a:t>
              </a:r>
              <a:endParaRPr lang="en-US" sz="3000" dirty="0">
                <a:latin typeface="Trebuchet MS" charset="0"/>
                <a:ea typeface="Trebuchet MS" charset="0"/>
                <a:cs typeface="Trebuchet MS" charset="0"/>
              </a:endParaRPr>
            </a:p>
          </p:txBody>
        </p:sp>
        <p:sp>
          <p:nvSpPr>
            <p:cNvPr id="171" name="Oval 170"/>
            <p:cNvSpPr/>
            <p:nvPr/>
          </p:nvSpPr>
          <p:spPr>
            <a:xfrm>
              <a:off x="12362688" y="12871568"/>
              <a:ext cx="1060705" cy="20435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ectangle 171"/>
            <p:cNvSpPr/>
            <p:nvPr/>
          </p:nvSpPr>
          <p:spPr>
            <a:xfrm>
              <a:off x="12071340" y="14593824"/>
              <a:ext cx="620532" cy="2287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TextBox 172"/>
            <p:cNvSpPr txBox="1"/>
            <p:nvPr/>
          </p:nvSpPr>
          <p:spPr>
            <a:xfrm>
              <a:off x="11939334" y="14444180"/>
              <a:ext cx="846707"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Fair</a:t>
              </a:r>
              <a:endParaRPr lang="en-US" sz="3000" dirty="0">
                <a:latin typeface="Trebuchet MS" charset="0"/>
                <a:ea typeface="Trebuchet MS" charset="0"/>
                <a:cs typeface="Trebuchet MS" charset="0"/>
              </a:endParaRPr>
            </a:p>
          </p:txBody>
        </p:sp>
        <p:sp>
          <p:nvSpPr>
            <p:cNvPr id="174" name="Rectangle 173"/>
            <p:cNvSpPr/>
            <p:nvPr/>
          </p:nvSpPr>
          <p:spPr>
            <a:xfrm>
              <a:off x="11994052" y="15837408"/>
              <a:ext cx="726377" cy="3291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TextBox 174"/>
            <p:cNvSpPr txBox="1"/>
            <p:nvPr/>
          </p:nvSpPr>
          <p:spPr>
            <a:xfrm>
              <a:off x="11791219" y="15630882"/>
              <a:ext cx="1132041"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Cares</a:t>
              </a:r>
              <a:endParaRPr lang="en-US" sz="3000" dirty="0">
                <a:latin typeface="Trebuchet MS" charset="0"/>
                <a:ea typeface="Trebuchet MS" charset="0"/>
                <a:cs typeface="Trebuchet MS" charset="0"/>
              </a:endParaRPr>
            </a:p>
          </p:txBody>
        </p:sp>
        <p:sp>
          <p:nvSpPr>
            <p:cNvPr id="176" name="Oval 175"/>
            <p:cNvSpPr/>
            <p:nvPr/>
          </p:nvSpPr>
          <p:spPr>
            <a:xfrm>
              <a:off x="12786041" y="16763861"/>
              <a:ext cx="993610" cy="276999"/>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Rectangle 176"/>
            <p:cNvSpPr/>
            <p:nvPr/>
          </p:nvSpPr>
          <p:spPr>
            <a:xfrm>
              <a:off x="10619874" y="17317859"/>
              <a:ext cx="814208" cy="37658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TextBox 177"/>
            <p:cNvSpPr txBox="1"/>
            <p:nvPr/>
          </p:nvSpPr>
          <p:spPr>
            <a:xfrm>
              <a:off x="10435760" y="16887415"/>
              <a:ext cx="1177310" cy="1015663"/>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In</a:t>
              </a:r>
            </a:p>
            <a:p>
              <a:pPr algn="ctr"/>
              <a:r>
                <a:rPr lang="en-US" sz="3000" dirty="0" smtClean="0">
                  <a:latin typeface="Trebuchet MS" charset="0"/>
                  <a:ea typeface="Trebuchet MS" charset="0"/>
                  <a:cs typeface="Trebuchet MS" charset="0"/>
                </a:rPr>
                <a:t>Touch</a:t>
              </a:r>
              <a:endParaRPr lang="en-US" sz="3000" dirty="0">
                <a:latin typeface="Trebuchet MS" charset="0"/>
                <a:ea typeface="Trebuchet MS" charset="0"/>
                <a:cs typeface="Trebuchet MS" charset="0"/>
              </a:endParaRPr>
            </a:p>
          </p:txBody>
        </p:sp>
        <p:sp>
          <p:nvSpPr>
            <p:cNvPr id="179" name="Rectangle 178"/>
            <p:cNvSpPr/>
            <p:nvPr/>
          </p:nvSpPr>
          <p:spPr>
            <a:xfrm>
              <a:off x="8972975" y="15155904"/>
              <a:ext cx="1189584" cy="1580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Rectangle 179"/>
            <p:cNvSpPr/>
            <p:nvPr/>
          </p:nvSpPr>
          <p:spPr>
            <a:xfrm>
              <a:off x="8972975" y="13329122"/>
              <a:ext cx="689903" cy="27699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TextBox 180"/>
            <p:cNvSpPr txBox="1"/>
            <p:nvPr/>
          </p:nvSpPr>
          <p:spPr>
            <a:xfrm>
              <a:off x="8854049" y="13176522"/>
              <a:ext cx="927754"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Kind</a:t>
              </a:r>
              <a:endParaRPr lang="en-US" sz="3000" dirty="0">
                <a:latin typeface="Trebuchet MS" charset="0"/>
                <a:ea typeface="Trebuchet MS" charset="0"/>
                <a:cs typeface="Trebuchet MS" charset="0"/>
              </a:endParaRPr>
            </a:p>
          </p:txBody>
        </p:sp>
        <p:sp>
          <p:nvSpPr>
            <p:cNvPr id="182" name="Rectangle 181"/>
            <p:cNvSpPr/>
            <p:nvPr/>
          </p:nvSpPr>
          <p:spPr>
            <a:xfrm>
              <a:off x="6513095" y="11777704"/>
              <a:ext cx="866273" cy="2538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TextBox 182"/>
            <p:cNvSpPr txBox="1"/>
            <p:nvPr/>
          </p:nvSpPr>
          <p:spPr>
            <a:xfrm>
              <a:off x="5603230" y="11579215"/>
              <a:ext cx="1819729"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Disgusted</a:t>
              </a:r>
              <a:endParaRPr lang="en-US" sz="3000" dirty="0">
                <a:latin typeface="Trebuchet MS" charset="0"/>
                <a:ea typeface="Trebuchet MS" charset="0"/>
                <a:cs typeface="Trebuchet MS" charset="0"/>
              </a:endParaRPr>
            </a:p>
          </p:txBody>
        </p:sp>
        <p:sp>
          <p:nvSpPr>
            <p:cNvPr id="184" name="Rectangle 183"/>
            <p:cNvSpPr/>
            <p:nvPr/>
          </p:nvSpPr>
          <p:spPr>
            <a:xfrm>
              <a:off x="4807777" y="12657221"/>
              <a:ext cx="816898" cy="316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TextBox 184"/>
            <p:cNvSpPr txBox="1"/>
            <p:nvPr/>
          </p:nvSpPr>
          <p:spPr>
            <a:xfrm>
              <a:off x="4689184" y="12521922"/>
              <a:ext cx="1152880"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Angry</a:t>
              </a:r>
              <a:endParaRPr lang="en-US" sz="3000" dirty="0">
                <a:latin typeface="Trebuchet MS" charset="0"/>
                <a:ea typeface="Trebuchet MS" charset="0"/>
                <a:cs typeface="Trebuchet MS" charset="0"/>
              </a:endParaRPr>
            </a:p>
          </p:txBody>
        </p:sp>
        <p:sp>
          <p:nvSpPr>
            <p:cNvPr id="186" name="Rectangle 185"/>
            <p:cNvSpPr/>
            <p:nvPr/>
          </p:nvSpPr>
          <p:spPr>
            <a:xfrm>
              <a:off x="5817423" y="14197263"/>
              <a:ext cx="695671" cy="3965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TextBox 186"/>
            <p:cNvSpPr txBox="1"/>
            <p:nvPr/>
          </p:nvSpPr>
          <p:spPr>
            <a:xfrm>
              <a:off x="5240983" y="14069433"/>
              <a:ext cx="1401346"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Uneasy</a:t>
              </a:r>
              <a:endParaRPr lang="en-US" sz="3000" dirty="0">
                <a:latin typeface="Trebuchet MS" charset="0"/>
                <a:ea typeface="Trebuchet MS" charset="0"/>
                <a:cs typeface="Trebuchet MS" charset="0"/>
              </a:endParaRPr>
            </a:p>
          </p:txBody>
        </p:sp>
        <p:sp>
          <p:nvSpPr>
            <p:cNvPr id="188" name="Oval 187"/>
            <p:cNvSpPr>
              <a:spLocks/>
            </p:cNvSpPr>
            <p:nvPr/>
          </p:nvSpPr>
          <p:spPr>
            <a:xfrm>
              <a:off x="13456898" y="10400949"/>
              <a:ext cx="1005840" cy="1280160"/>
            </a:xfrm>
            <a:prstGeom prst="ellipse">
              <a:avLst/>
            </a:prstGeom>
            <a:noFill/>
            <a:ln w="76200">
              <a:solidFill>
                <a:srgbClr val="4E77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p:cNvSpPr/>
            <p:nvPr/>
          </p:nvSpPr>
          <p:spPr>
            <a:xfrm>
              <a:off x="5624675" y="15630882"/>
              <a:ext cx="711957" cy="3711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TextBox 189"/>
            <p:cNvSpPr txBox="1"/>
            <p:nvPr/>
          </p:nvSpPr>
          <p:spPr>
            <a:xfrm>
              <a:off x="5283270" y="15516659"/>
              <a:ext cx="1229824"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Afraid</a:t>
              </a:r>
              <a:endParaRPr lang="en-US" sz="3000" dirty="0">
                <a:latin typeface="Trebuchet MS" charset="0"/>
                <a:ea typeface="Trebuchet MS" charset="0"/>
                <a:cs typeface="Trebuchet MS" charset="0"/>
              </a:endParaRPr>
            </a:p>
          </p:txBody>
        </p:sp>
        <p:sp>
          <p:nvSpPr>
            <p:cNvPr id="191" name="TextBox 190"/>
            <p:cNvSpPr txBox="1"/>
            <p:nvPr/>
          </p:nvSpPr>
          <p:spPr>
            <a:xfrm>
              <a:off x="13149505" y="10413248"/>
              <a:ext cx="1555554" cy="1015663"/>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Hard</a:t>
              </a:r>
            </a:p>
            <a:p>
              <a:pPr algn="ctr"/>
              <a:r>
                <a:rPr lang="en-US" sz="3000" dirty="0" smtClean="0">
                  <a:latin typeface="Trebuchet MS" charset="0"/>
                  <a:ea typeface="Trebuchet MS" charset="0"/>
                  <a:cs typeface="Trebuchet MS" charset="0"/>
                </a:rPr>
                <a:t>Working</a:t>
              </a:r>
              <a:endParaRPr lang="en-US" sz="3000" dirty="0">
                <a:latin typeface="Trebuchet MS" charset="0"/>
                <a:ea typeface="Trebuchet MS" charset="0"/>
                <a:cs typeface="Trebuchet MS" charset="0"/>
              </a:endParaRPr>
            </a:p>
          </p:txBody>
        </p:sp>
        <p:sp>
          <p:nvSpPr>
            <p:cNvPr id="192" name="Oval 191"/>
            <p:cNvSpPr>
              <a:spLocks/>
            </p:cNvSpPr>
            <p:nvPr/>
          </p:nvSpPr>
          <p:spPr>
            <a:xfrm>
              <a:off x="9064847" y="14578466"/>
              <a:ext cx="1005840" cy="1280160"/>
            </a:xfrm>
            <a:prstGeom prst="ellipse">
              <a:avLst/>
            </a:prstGeom>
            <a:noFill/>
            <a:ln w="76200">
              <a:solidFill>
                <a:srgbClr val="4E77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Oval 192"/>
            <p:cNvSpPr>
              <a:spLocks/>
            </p:cNvSpPr>
            <p:nvPr/>
          </p:nvSpPr>
          <p:spPr>
            <a:xfrm>
              <a:off x="11823936" y="15313915"/>
              <a:ext cx="1005840" cy="1280160"/>
            </a:xfrm>
            <a:prstGeom prst="ellipse">
              <a:avLst/>
            </a:prstGeom>
            <a:noFill/>
            <a:ln w="76200">
              <a:solidFill>
                <a:srgbClr val="4E77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p:cNvSpPr>
              <a:spLocks/>
            </p:cNvSpPr>
            <p:nvPr/>
          </p:nvSpPr>
          <p:spPr>
            <a:xfrm>
              <a:off x="12406053" y="12342680"/>
              <a:ext cx="1005840" cy="1280160"/>
            </a:xfrm>
            <a:prstGeom prst="ellipse">
              <a:avLst/>
            </a:prstGeom>
            <a:noFill/>
            <a:ln w="76200">
              <a:solidFill>
                <a:srgbClr val="4E77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p:cNvSpPr>
              <a:spLocks/>
            </p:cNvSpPr>
            <p:nvPr/>
          </p:nvSpPr>
          <p:spPr>
            <a:xfrm>
              <a:off x="17029004" y="12973744"/>
              <a:ext cx="1005840" cy="1280160"/>
            </a:xfrm>
            <a:prstGeom prst="ellipse">
              <a:avLst/>
            </a:prstGeom>
            <a:noFill/>
            <a:ln w="76200">
              <a:solidFill>
                <a:srgbClr val="4E77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Oval 195"/>
            <p:cNvSpPr>
              <a:spLocks/>
            </p:cNvSpPr>
            <p:nvPr/>
          </p:nvSpPr>
          <p:spPr>
            <a:xfrm>
              <a:off x="11846378" y="14084183"/>
              <a:ext cx="1005840" cy="1280160"/>
            </a:xfrm>
            <a:prstGeom prst="ellipse">
              <a:avLst/>
            </a:prstGeom>
            <a:noFill/>
            <a:ln w="76200">
              <a:solidFill>
                <a:srgbClr val="4E77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Oval 196"/>
            <p:cNvSpPr>
              <a:spLocks/>
            </p:cNvSpPr>
            <p:nvPr/>
          </p:nvSpPr>
          <p:spPr>
            <a:xfrm>
              <a:off x="12796253" y="16275027"/>
              <a:ext cx="1005840" cy="1280160"/>
            </a:xfrm>
            <a:prstGeom prst="ellipse">
              <a:avLst/>
            </a:prstGeom>
            <a:noFill/>
            <a:ln w="76200">
              <a:solidFill>
                <a:srgbClr val="4E77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p:cNvSpPr>
              <a:spLocks/>
            </p:cNvSpPr>
            <p:nvPr/>
          </p:nvSpPr>
          <p:spPr>
            <a:xfrm>
              <a:off x="16462181" y="10987516"/>
              <a:ext cx="1005840" cy="1280160"/>
            </a:xfrm>
            <a:prstGeom prst="ellipse">
              <a:avLst/>
            </a:prstGeom>
            <a:noFill/>
            <a:ln w="76200">
              <a:solidFill>
                <a:srgbClr val="4E77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Rectangle 198"/>
            <p:cNvSpPr/>
            <p:nvPr/>
          </p:nvSpPr>
          <p:spPr>
            <a:xfrm>
              <a:off x="16462181" y="10941358"/>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199"/>
            <p:cNvSpPr/>
            <p:nvPr/>
          </p:nvSpPr>
          <p:spPr>
            <a:xfrm>
              <a:off x="12381606" y="12282586"/>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Rectangle 200"/>
            <p:cNvSpPr/>
            <p:nvPr/>
          </p:nvSpPr>
          <p:spPr>
            <a:xfrm>
              <a:off x="9034773" y="14527914"/>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Rectangle 201"/>
            <p:cNvSpPr/>
            <p:nvPr/>
          </p:nvSpPr>
          <p:spPr>
            <a:xfrm>
              <a:off x="11832103" y="14025393"/>
              <a:ext cx="1065185" cy="1338950"/>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Rectangle 202"/>
            <p:cNvSpPr/>
            <p:nvPr/>
          </p:nvSpPr>
          <p:spPr>
            <a:xfrm>
              <a:off x="11809661" y="15313915"/>
              <a:ext cx="1065185" cy="1336442"/>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ectangle 203"/>
            <p:cNvSpPr/>
            <p:nvPr/>
          </p:nvSpPr>
          <p:spPr>
            <a:xfrm>
              <a:off x="12766580" y="16214848"/>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Rectangle 204"/>
            <p:cNvSpPr/>
            <p:nvPr/>
          </p:nvSpPr>
          <p:spPr>
            <a:xfrm>
              <a:off x="17016393" y="12915845"/>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TextBox 205"/>
            <p:cNvSpPr txBox="1"/>
            <p:nvPr/>
          </p:nvSpPr>
          <p:spPr>
            <a:xfrm>
              <a:off x="16521527" y="11362205"/>
              <a:ext cx="2055371"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Leadership</a:t>
              </a:r>
              <a:endParaRPr lang="en-US" sz="3000" dirty="0">
                <a:latin typeface="Trebuchet MS" charset="0"/>
                <a:ea typeface="Trebuchet MS" charset="0"/>
                <a:cs typeface="Trebuchet MS" charset="0"/>
              </a:endParaRPr>
            </a:p>
          </p:txBody>
        </p:sp>
        <p:sp>
          <p:nvSpPr>
            <p:cNvPr id="207" name="TextBox 206"/>
            <p:cNvSpPr txBox="1"/>
            <p:nvPr/>
          </p:nvSpPr>
          <p:spPr>
            <a:xfrm>
              <a:off x="12071340" y="12437858"/>
              <a:ext cx="1643400" cy="1015663"/>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Good</a:t>
              </a:r>
            </a:p>
            <a:p>
              <a:pPr algn="ctr"/>
              <a:r>
                <a:rPr lang="en-US" sz="3000" dirty="0" smtClean="0">
                  <a:latin typeface="Trebuchet MS" charset="0"/>
                  <a:ea typeface="Trebuchet MS" charset="0"/>
                  <a:cs typeface="Trebuchet MS" charset="0"/>
                </a:rPr>
                <a:t>Example</a:t>
              </a:r>
              <a:endParaRPr lang="en-US" sz="3000" dirty="0">
                <a:latin typeface="Trebuchet MS" charset="0"/>
                <a:ea typeface="Trebuchet MS" charset="0"/>
                <a:cs typeface="Trebuchet MS" charset="0"/>
              </a:endParaRPr>
            </a:p>
          </p:txBody>
        </p:sp>
        <p:sp>
          <p:nvSpPr>
            <p:cNvPr id="208" name="TextBox 207"/>
            <p:cNvSpPr txBox="1"/>
            <p:nvPr/>
          </p:nvSpPr>
          <p:spPr>
            <a:xfrm>
              <a:off x="16984195" y="13366265"/>
              <a:ext cx="1162434"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Proud</a:t>
              </a:r>
              <a:endParaRPr lang="en-US" sz="3000" dirty="0">
                <a:latin typeface="Trebuchet MS" charset="0"/>
                <a:ea typeface="Trebuchet MS" charset="0"/>
                <a:cs typeface="Trebuchet MS" charset="0"/>
              </a:endParaRPr>
            </a:p>
          </p:txBody>
        </p:sp>
        <p:sp>
          <p:nvSpPr>
            <p:cNvPr id="209" name="TextBox 208"/>
            <p:cNvSpPr txBox="1"/>
            <p:nvPr/>
          </p:nvSpPr>
          <p:spPr>
            <a:xfrm>
              <a:off x="8283334" y="14917811"/>
              <a:ext cx="2759089"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Compassionate</a:t>
              </a:r>
              <a:endParaRPr lang="en-US" sz="3000" dirty="0">
                <a:latin typeface="Trebuchet MS" charset="0"/>
                <a:ea typeface="Trebuchet MS" charset="0"/>
                <a:cs typeface="Trebuchet MS" charset="0"/>
              </a:endParaRPr>
            </a:p>
          </p:txBody>
        </p:sp>
        <p:sp>
          <p:nvSpPr>
            <p:cNvPr id="210" name="TextBox 209"/>
            <p:cNvSpPr txBox="1"/>
            <p:nvPr/>
          </p:nvSpPr>
          <p:spPr>
            <a:xfrm>
              <a:off x="12772959" y="16648519"/>
              <a:ext cx="2308645"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Understands</a:t>
              </a:r>
              <a:endParaRPr lang="en-US" sz="3000" dirty="0">
                <a:latin typeface="Trebuchet MS" charset="0"/>
                <a:ea typeface="Trebuchet MS" charset="0"/>
                <a:cs typeface="Trebuchet MS" charset="0"/>
              </a:endParaRPr>
            </a:p>
          </p:txBody>
        </p:sp>
      </p:grpSp>
      <p:grpSp>
        <p:nvGrpSpPr>
          <p:cNvPr id="211" name="Group 210"/>
          <p:cNvGrpSpPr/>
          <p:nvPr/>
        </p:nvGrpSpPr>
        <p:grpSpPr>
          <a:xfrm>
            <a:off x="2431315" y="20471288"/>
            <a:ext cx="15590560" cy="8950622"/>
            <a:chOff x="9795823" y="18509981"/>
            <a:chExt cx="15590560" cy="10579608"/>
          </a:xfrm>
        </p:grpSpPr>
        <p:pic>
          <p:nvPicPr>
            <p:cNvPr id="212" name="Picture 211"/>
            <p:cNvPicPr>
              <a:picLocks/>
            </p:cNvPicPr>
            <p:nvPr/>
          </p:nvPicPr>
          <p:blipFill rotWithShape="1">
            <a:blip r:embed="rId8">
              <a:clrChange>
                <a:clrFrom>
                  <a:srgbClr val="FFFFFF"/>
                </a:clrFrom>
                <a:clrTo>
                  <a:srgbClr val="FFFFFF">
                    <a:alpha val="0"/>
                  </a:srgbClr>
                </a:clrTo>
              </a:clrChange>
            </a:blip>
            <a:srcRect l="8321" t="4587" r="7959" b="3995"/>
            <a:stretch/>
          </p:blipFill>
          <p:spPr>
            <a:xfrm>
              <a:off x="11024416" y="18509981"/>
              <a:ext cx="14025892" cy="10579608"/>
            </a:xfrm>
            <a:prstGeom prst="rect">
              <a:avLst/>
            </a:prstGeom>
          </p:spPr>
        </p:pic>
        <p:sp>
          <p:nvSpPr>
            <p:cNvPr id="213" name="Rectangle 212"/>
            <p:cNvSpPr/>
            <p:nvPr/>
          </p:nvSpPr>
          <p:spPr>
            <a:xfrm>
              <a:off x="24520110" y="23147039"/>
              <a:ext cx="866273" cy="2538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ectangle 213"/>
            <p:cNvSpPr/>
            <p:nvPr/>
          </p:nvSpPr>
          <p:spPr>
            <a:xfrm>
              <a:off x="22814792" y="24026556"/>
              <a:ext cx="816898" cy="316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Rectangle 214"/>
            <p:cNvSpPr/>
            <p:nvPr/>
          </p:nvSpPr>
          <p:spPr>
            <a:xfrm>
              <a:off x="23824438" y="25566598"/>
              <a:ext cx="695671" cy="3965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Rectangle 215"/>
            <p:cNvSpPr/>
            <p:nvPr/>
          </p:nvSpPr>
          <p:spPr>
            <a:xfrm>
              <a:off x="11814048" y="19181135"/>
              <a:ext cx="438911" cy="25518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TextBox 216"/>
            <p:cNvSpPr txBox="1"/>
            <p:nvPr/>
          </p:nvSpPr>
          <p:spPr>
            <a:xfrm>
              <a:off x="11505319" y="19031726"/>
              <a:ext cx="1132041"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Cares</a:t>
              </a:r>
              <a:endParaRPr lang="en-US" sz="3000" dirty="0">
                <a:latin typeface="Trebuchet MS" charset="0"/>
                <a:ea typeface="Trebuchet MS" charset="0"/>
                <a:cs typeface="Trebuchet MS" charset="0"/>
              </a:endParaRPr>
            </a:p>
          </p:txBody>
        </p:sp>
        <p:sp>
          <p:nvSpPr>
            <p:cNvPr id="218" name="Rectangle 217"/>
            <p:cNvSpPr/>
            <p:nvPr/>
          </p:nvSpPr>
          <p:spPr>
            <a:xfrm>
              <a:off x="13423393" y="23136447"/>
              <a:ext cx="503888" cy="34024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Rectangle 218"/>
            <p:cNvSpPr/>
            <p:nvPr/>
          </p:nvSpPr>
          <p:spPr>
            <a:xfrm>
              <a:off x="22966326" y="21867681"/>
              <a:ext cx="723014" cy="5877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TextBox 219"/>
            <p:cNvSpPr txBox="1"/>
            <p:nvPr/>
          </p:nvSpPr>
          <p:spPr>
            <a:xfrm>
              <a:off x="13257154" y="23029568"/>
              <a:ext cx="846707"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Fair</a:t>
              </a:r>
              <a:endParaRPr lang="en-US" sz="3000" dirty="0">
                <a:latin typeface="Trebuchet MS" charset="0"/>
                <a:ea typeface="Trebuchet MS" charset="0"/>
                <a:cs typeface="Trebuchet MS" charset="0"/>
              </a:endParaRPr>
            </a:p>
          </p:txBody>
        </p:sp>
        <p:sp>
          <p:nvSpPr>
            <p:cNvPr id="221" name="Rectangle 220"/>
            <p:cNvSpPr/>
            <p:nvPr/>
          </p:nvSpPr>
          <p:spPr>
            <a:xfrm>
              <a:off x="15648288" y="25858381"/>
              <a:ext cx="722178" cy="36150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TextBox 221"/>
            <p:cNvSpPr txBox="1"/>
            <p:nvPr/>
          </p:nvSpPr>
          <p:spPr>
            <a:xfrm>
              <a:off x="15545500" y="25744037"/>
              <a:ext cx="927754"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Kind</a:t>
              </a:r>
              <a:endParaRPr lang="en-US" sz="3000" dirty="0">
                <a:latin typeface="Trebuchet MS" charset="0"/>
                <a:ea typeface="Trebuchet MS" charset="0"/>
                <a:cs typeface="Trebuchet MS" charset="0"/>
              </a:endParaRPr>
            </a:p>
          </p:txBody>
        </p:sp>
        <p:sp>
          <p:nvSpPr>
            <p:cNvPr id="223" name="Rectangle 222"/>
            <p:cNvSpPr/>
            <p:nvPr/>
          </p:nvSpPr>
          <p:spPr>
            <a:xfrm>
              <a:off x="20350716" y="28069953"/>
              <a:ext cx="616689" cy="340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TextBox 223"/>
            <p:cNvSpPr txBox="1"/>
            <p:nvPr/>
          </p:nvSpPr>
          <p:spPr>
            <a:xfrm>
              <a:off x="20077843" y="27963075"/>
              <a:ext cx="1162434"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Proud</a:t>
              </a:r>
              <a:endParaRPr lang="en-US" sz="3000" dirty="0">
                <a:latin typeface="Trebuchet MS" charset="0"/>
                <a:ea typeface="Trebuchet MS" charset="0"/>
                <a:cs typeface="Trebuchet MS" charset="0"/>
              </a:endParaRPr>
            </a:p>
          </p:txBody>
        </p:sp>
        <p:sp>
          <p:nvSpPr>
            <p:cNvPr id="225" name="Rectangle 224"/>
            <p:cNvSpPr/>
            <p:nvPr/>
          </p:nvSpPr>
          <p:spPr>
            <a:xfrm>
              <a:off x="20605898" y="22607636"/>
              <a:ext cx="634379" cy="31130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Rectangle 225"/>
            <p:cNvSpPr/>
            <p:nvPr/>
          </p:nvSpPr>
          <p:spPr>
            <a:xfrm>
              <a:off x="21775479" y="23306567"/>
              <a:ext cx="616688" cy="27699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Rectangle 226"/>
            <p:cNvSpPr/>
            <p:nvPr/>
          </p:nvSpPr>
          <p:spPr>
            <a:xfrm>
              <a:off x="21240277" y="24343079"/>
              <a:ext cx="396132" cy="3553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ectangle 227"/>
            <p:cNvSpPr/>
            <p:nvPr/>
          </p:nvSpPr>
          <p:spPr>
            <a:xfrm>
              <a:off x="24172273" y="26745892"/>
              <a:ext cx="460558" cy="33334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TextBox 228"/>
            <p:cNvSpPr txBox="1"/>
            <p:nvPr/>
          </p:nvSpPr>
          <p:spPr>
            <a:xfrm>
              <a:off x="23871872" y="26310343"/>
              <a:ext cx="1177310" cy="1015663"/>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In</a:t>
              </a:r>
            </a:p>
            <a:p>
              <a:pPr algn="ctr"/>
              <a:r>
                <a:rPr lang="en-US" sz="3000" dirty="0" smtClean="0">
                  <a:latin typeface="Trebuchet MS" charset="0"/>
                  <a:ea typeface="Trebuchet MS" charset="0"/>
                  <a:cs typeface="Trebuchet MS" charset="0"/>
                </a:rPr>
                <a:t>Touch</a:t>
              </a:r>
              <a:endParaRPr lang="en-US" sz="3000" dirty="0">
                <a:latin typeface="Trebuchet MS" charset="0"/>
                <a:ea typeface="Trebuchet MS" charset="0"/>
                <a:cs typeface="Trebuchet MS" charset="0"/>
              </a:endParaRPr>
            </a:p>
          </p:txBody>
        </p:sp>
        <p:sp>
          <p:nvSpPr>
            <p:cNvPr id="230" name="Rectangle 229"/>
            <p:cNvSpPr/>
            <p:nvPr/>
          </p:nvSpPr>
          <p:spPr>
            <a:xfrm>
              <a:off x="17309805" y="23807193"/>
              <a:ext cx="727557" cy="40053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ectangle 230"/>
            <p:cNvSpPr/>
            <p:nvPr/>
          </p:nvSpPr>
          <p:spPr>
            <a:xfrm>
              <a:off x="18213961" y="23400914"/>
              <a:ext cx="690727" cy="3601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p:cNvSpPr/>
            <p:nvPr/>
          </p:nvSpPr>
          <p:spPr>
            <a:xfrm>
              <a:off x="18904688" y="24975456"/>
              <a:ext cx="680484" cy="3512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ectangle 232"/>
            <p:cNvSpPr/>
            <p:nvPr/>
          </p:nvSpPr>
          <p:spPr>
            <a:xfrm>
              <a:off x="17462767" y="25128056"/>
              <a:ext cx="751194" cy="1986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p:cNvSpPr/>
            <p:nvPr/>
          </p:nvSpPr>
          <p:spPr>
            <a:xfrm>
              <a:off x="18213961" y="26818174"/>
              <a:ext cx="690170" cy="2610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TextBox 234"/>
            <p:cNvSpPr txBox="1"/>
            <p:nvPr/>
          </p:nvSpPr>
          <p:spPr>
            <a:xfrm>
              <a:off x="17230235" y="26635565"/>
              <a:ext cx="2759089"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Compassionate</a:t>
              </a:r>
              <a:endParaRPr lang="en-US" sz="3000" dirty="0">
                <a:latin typeface="Trebuchet MS" charset="0"/>
                <a:ea typeface="Trebuchet MS" charset="0"/>
                <a:cs typeface="Trebuchet MS" charset="0"/>
              </a:endParaRPr>
            </a:p>
          </p:txBody>
        </p:sp>
        <p:sp>
          <p:nvSpPr>
            <p:cNvPr id="236" name="Rectangle 235"/>
            <p:cNvSpPr/>
            <p:nvPr/>
          </p:nvSpPr>
          <p:spPr>
            <a:xfrm>
              <a:off x="15307088" y="27847386"/>
              <a:ext cx="641749" cy="3763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TextBox 236"/>
            <p:cNvSpPr txBox="1"/>
            <p:nvPr/>
          </p:nvSpPr>
          <p:spPr>
            <a:xfrm>
              <a:off x="14872557" y="27713509"/>
              <a:ext cx="1641796"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Inspiring</a:t>
              </a:r>
              <a:endParaRPr lang="en-US" sz="3000" dirty="0">
                <a:latin typeface="Trebuchet MS" charset="0"/>
                <a:ea typeface="Trebuchet MS" charset="0"/>
                <a:cs typeface="Trebuchet MS" charset="0"/>
              </a:endParaRPr>
            </a:p>
          </p:txBody>
        </p:sp>
        <p:sp>
          <p:nvSpPr>
            <p:cNvPr id="238" name="Rectangle 237"/>
            <p:cNvSpPr/>
            <p:nvPr/>
          </p:nvSpPr>
          <p:spPr>
            <a:xfrm>
              <a:off x="14630401" y="24975456"/>
              <a:ext cx="697706" cy="3512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Rectangle 238"/>
            <p:cNvSpPr/>
            <p:nvPr/>
          </p:nvSpPr>
          <p:spPr>
            <a:xfrm>
              <a:off x="11121247" y="26576774"/>
              <a:ext cx="692801" cy="241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TextBox 239"/>
            <p:cNvSpPr txBox="1"/>
            <p:nvPr/>
          </p:nvSpPr>
          <p:spPr>
            <a:xfrm>
              <a:off x="9795823" y="26394707"/>
              <a:ext cx="2308645"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Understands</a:t>
              </a:r>
              <a:endParaRPr lang="en-US" sz="3000" dirty="0">
                <a:latin typeface="Trebuchet MS" charset="0"/>
                <a:ea typeface="Trebuchet MS" charset="0"/>
                <a:cs typeface="Trebuchet MS" charset="0"/>
              </a:endParaRPr>
            </a:p>
          </p:txBody>
        </p:sp>
        <p:sp>
          <p:nvSpPr>
            <p:cNvPr id="241" name="Rectangle 240"/>
            <p:cNvSpPr/>
            <p:nvPr/>
          </p:nvSpPr>
          <p:spPr>
            <a:xfrm>
              <a:off x="11505319" y="24026556"/>
              <a:ext cx="747640" cy="41869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TextBox 241"/>
            <p:cNvSpPr txBox="1"/>
            <p:nvPr/>
          </p:nvSpPr>
          <p:spPr>
            <a:xfrm>
              <a:off x="11096644" y="23699898"/>
              <a:ext cx="1555554" cy="1015663"/>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Hard</a:t>
              </a:r>
            </a:p>
            <a:p>
              <a:pPr algn="ctr"/>
              <a:r>
                <a:rPr lang="en-US" sz="3000" dirty="0" smtClean="0">
                  <a:latin typeface="Trebuchet MS" charset="0"/>
                  <a:ea typeface="Trebuchet MS" charset="0"/>
                  <a:cs typeface="Trebuchet MS" charset="0"/>
                </a:rPr>
                <a:t>Working</a:t>
              </a:r>
              <a:endParaRPr lang="en-US" sz="3000" dirty="0">
                <a:latin typeface="Trebuchet MS" charset="0"/>
                <a:ea typeface="Trebuchet MS" charset="0"/>
                <a:cs typeface="Trebuchet MS" charset="0"/>
              </a:endParaRPr>
            </a:p>
          </p:txBody>
        </p:sp>
        <p:sp>
          <p:nvSpPr>
            <p:cNvPr id="243" name="Rectangle 242"/>
            <p:cNvSpPr/>
            <p:nvPr/>
          </p:nvSpPr>
          <p:spPr>
            <a:xfrm>
              <a:off x="12252959" y="21536570"/>
              <a:ext cx="676232" cy="32763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TextBox 243"/>
            <p:cNvSpPr txBox="1"/>
            <p:nvPr/>
          </p:nvSpPr>
          <p:spPr>
            <a:xfrm>
              <a:off x="11099774" y="21461360"/>
              <a:ext cx="2055371"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Leadership</a:t>
              </a:r>
              <a:endParaRPr lang="en-US" sz="3000" dirty="0">
                <a:latin typeface="Trebuchet MS" charset="0"/>
                <a:ea typeface="Trebuchet MS" charset="0"/>
                <a:cs typeface="Trebuchet MS" charset="0"/>
              </a:endParaRPr>
            </a:p>
          </p:txBody>
        </p:sp>
        <p:sp>
          <p:nvSpPr>
            <p:cNvPr id="245" name="Rectangle 244"/>
            <p:cNvSpPr/>
            <p:nvPr/>
          </p:nvSpPr>
          <p:spPr>
            <a:xfrm>
              <a:off x="15328107" y="23008539"/>
              <a:ext cx="833381" cy="3923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Rectangle 245"/>
            <p:cNvSpPr/>
            <p:nvPr/>
          </p:nvSpPr>
          <p:spPr>
            <a:xfrm>
              <a:off x="16370466" y="21259571"/>
              <a:ext cx="714660" cy="27699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TextBox 246"/>
            <p:cNvSpPr txBox="1"/>
            <p:nvPr/>
          </p:nvSpPr>
          <p:spPr>
            <a:xfrm>
              <a:off x="16193835" y="21146387"/>
              <a:ext cx="1067921"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Hope</a:t>
              </a:r>
              <a:endParaRPr lang="en-US" sz="3000" dirty="0">
                <a:latin typeface="Trebuchet MS" charset="0"/>
                <a:ea typeface="Trebuchet MS" charset="0"/>
                <a:cs typeface="Trebuchet MS" charset="0"/>
              </a:endParaRPr>
            </a:p>
          </p:txBody>
        </p:sp>
        <p:sp>
          <p:nvSpPr>
            <p:cNvPr id="248" name="Rounded Rectangle 247"/>
            <p:cNvSpPr/>
            <p:nvPr/>
          </p:nvSpPr>
          <p:spPr>
            <a:xfrm>
              <a:off x="19244930" y="19955801"/>
              <a:ext cx="595423" cy="497893"/>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TextBox 248"/>
            <p:cNvSpPr txBox="1"/>
            <p:nvPr/>
          </p:nvSpPr>
          <p:spPr>
            <a:xfrm>
              <a:off x="19041320" y="19882666"/>
              <a:ext cx="2318263"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Sympathetic</a:t>
              </a:r>
              <a:endParaRPr lang="en-US" sz="3000" dirty="0">
                <a:latin typeface="Trebuchet MS" charset="0"/>
                <a:ea typeface="Trebuchet MS" charset="0"/>
                <a:cs typeface="Trebuchet MS" charset="0"/>
              </a:endParaRPr>
            </a:p>
          </p:txBody>
        </p:sp>
        <p:sp>
          <p:nvSpPr>
            <p:cNvPr id="250" name="Oval 249"/>
            <p:cNvSpPr/>
            <p:nvPr/>
          </p:nvSpPr>
          <p:spPr>
            <a:xfrm>
              <a:off x="20954241" y="23839536"/>
              <a:ext cx="1005840" cy="1332094"/>
            </a:xfrm>
            <a:prstGeom prst="ellipse">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1" name="Oval 250"/>
            <p:cNvSpPr/>
            <p:nvPr/>
          </p:nvSpPr>
          <p:spPr>
            <a:xfrm>
              <a:off x="17306624" y="24626344"/>
              <a:ext cx="1005840" cy="1332094"/>
            </a:xfrm>
            <a:prstGeom prst="ellipse">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2" name="Oval 251"/>
            <p:cNvSpPr/>
            <p:nvPr/>
          </p:nvSpPr>
          <p:spPr>
            <a:xfrm>
              <a:off x="18116412" y="22868508"/>
              <a:ext cx="1005840" cy="1332094"/>
            </a:xfrm>
            <a:prstGeom prst="ellipse">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3" name="Oval 252"/>
            <p:cNvSpPr/>
            <p:nvPr/>
          </p:nvSpPr>
          <p:spPr>
            <a:xfrm>
              <a:off x="21604035" y="22828912"/>
              <a:ext cx="1005840" cy="1332094"/>
            </a:xfrm>
            <a:prstGeom prst="ellipse">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4" name="Oval 253"/>
            <p:cNvSpPr/>
            <p:nvPr/>
          </p:nvSpPr>
          <p:spPr>
            <a:xfrm>
              <a:off x="20460886" y="22086522"/>
              <a:ext cx="1005840" cy="1332094"/>
            </a:xfrm>
            <a:prstGeom prst="ellipse">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5" name="Oval 254"/>
            <p:cNvSpPr/>
            <p:nvPr/>
          </p:nvSpPr>
          <p:spPr>
            <a:xfrm>
              <a:off x="17147152" y="23357586"/>
              <a:ext cx="1005840" cy="1332094"/>
            </a:xfrm>
            <a:prstGeom prst="ellipse">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6" name="Oval 255"/>
            <p:cNvSpPr/>
            <p:nvPr/>
          </p:nvSpPr>
          <p:spPr>
            <a:xfrm>
              <a:off x="18728997" y="24487902"/>
              <a:ext cx="1005840" cy="1332094"/>
            </a:xfrm>
            <a:prstGeom prst="ellipse">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7" name="Rectangle 256"/>
            <p:cNvSpPr/>
            <p:nvPr/>
          </p:nvSpPr>
          <p:spPr>
            <a:xfrm>
              <a:off x="17115033" y="23311099"/>
              <a:ext cx="1065185" cy="1378581"/>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Rectangle 257"/>
            <p:cNvSpPr/>
            <p:nvPr/>
          </p:nvSpPr>
          <p:spPr>
            <a:xfrm>
              <a:off x="22808996" y="21461360"/>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Rectangle 258"/>
            <p:cNvSpPr/>
            <p:nvPr/>
          </p:nvSpPr>
          <p:spPr>
            <a:xfrm>
              <a:off x="16176525" y="20733568"/>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Rectangle 259"/>
            <p:cNvSpPr/>
            <p:nvPr/>
          </p:nvSpPr>
          <p:spPr>
            <a:xfrm>
              <a:off x="15238182" y="22461514"/>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Rectangle 260"/>
            <p:cNvSpPr/>
            <p:nvPr/>
          </p:nvSpPr>
          <p:spPr>
            <a:xfrm>
              <a:off x="14540814" y="24461227"/>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ectangle 261"/>
            <p:cNvSpPr/>
            <p:nvPr/>
          </p:nvSpPr>
          <p:spPr>
            <a:xfrm>
              <a:off x="15493165" y="25301531"/>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ectangle 262"/>
            <p:cNvSpPr/>
            <p:nvPr/>
          </p:nvSpPr>
          <p:spPr>
            <a:xfrm>
              <a:off x="20429268" y="22051117"/>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ectangle 263"/>
            <p:cNvSpPr/>
            <p:nvPr/>
          </p:nvSpPr>
          <p:spPr>
            <a:xfrm>
              <a:off x="21604035" y="22792093"/>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ectangle 264"/>
            <p:cNvSpPr/>
            <p:nvPr/>
          </p:nvSpPr>
          <p:spPr>
            <a:xfrm>
              <a:off x="20924568" y="23813422"/>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ectangle 265"/>
            <p:cNvSpPr/>
            <p:nvPr/>
          </p:nvSpPr>
          <p:spPr>
            <a:xfrm>
              <a:off x="18092126" y="22858553"/>
              <a:ext cx="1065185" cy="1392724"/>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Rectangle 266"/>
            <p:cNvSpPr/>
            <p:nvPr/>
          </p:nvSpPr>
          <p:spPr>
            <a:xfrm>
              <a:off x="17299209" y="24626343"/>
              <a:ext cx="1065185" cy="1342975"/>
            </a:xfrm>
            <a:prstGeom prst="rect">
              <a:avLst/>
            </a:prstGeom>
            <a:noFill/>
            <a:ln w="57150">
              <a:solidFill>
                <a:srgbClr val="8B1D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TextBox 267"/>
            <p:cNvSpPr txBox="1"/>
            <p:nvPr/>
          </p:nvSpPr>
          <p:spPr>
            <a:xfrm>
              <a:off x="14910485" y="22661735"/>
              <a:ext cx="1643400" cy="1015663"/>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Good</a:t>
              </a:r>
            </a:p>
            <a:p>
              <a:pPr algn="ctr"/>
              <a:r>
                <a:rPr lang="en-US" sz="3000" dirty="0" smtClean="0">
                  <a:latin typeface="Trebuchet MS" charset="0"/>
                  <a:ea typeface="Trebuchet MS" charset="0"/>
                  <a:cs typeface="Trebuchet MS" charset="0"/>
                </a:rPr>
                <a:t>Example</a:t>
              </a:r>
              <a:endParaRPr lang="en-US" sz="3000" dirty="0">
                <a:latin typeface="Trebuchet MS" charset="0"/>
                <a:ea typeface="Trebuchet MS" charset="0"/>
                <a:cs typeface="Trebuchet MS" charset="0"/>
              </a:endParaRPr>
            </a:p>
          </p:txBody>
        </p:sp>
        <p:sp>
          <p:nvSpPr>
            <p:cNvPr id="269" name="TextBox 268"/>
            <p:cNvSpPr txBox="1"/>
            <p:nvPr/>
          </p:nvSpPr>
          <p:spPr>
            <a:xfrm>
              <a:off x="12868587" y="24878493"/>
              <a:ext cx="2779222"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Knowledgeable</a:t>
              </a:r>
              <a:endParaRPr lang="en-US" sz="3000" dirty="0">
                <a:latin typeface="Trebuchet MS" charset="0"/>
                <a:ea typeface="Trebuchet MS" charset="0"/>
                <a:cs typeface="Trebuchet MS" charset="0"/>
              </a:endParaRPr>
            </a:p>
          </p:txBody>
        </p:sp>
        <p:sp>
          <p:nvSpPr>
            <p:cNvPr id="270" name="TextBox 269"/>
            <p:cNvSpPr txBox="1"/>
            <p:nvPr/>
          </p:nvSpPr>
          <p:spPr>
            <a:xfrm>
              <a:off x="16761201" y="24804333"/>
              <a:ext cx="2042547" cy="1015663"/>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Commands</a:t>
              </a:r>
            </a:p>
            <a:p>
              <a:pPr algn="ctr"/>
              <a:r>
                <a:rPr lang="en-US" sz="3000" dirty="0" smtClean="0">
                  <a:latin typeface="Trebuchet MS" charset="0"/>
                  <a:ea typeface="Trebuchet MS" charset="0"/>
                  <a:cs typeface="Trebuchet MS" charset="0"/>
                </a:rPr>
                <a:t>Respect</a:t>
              </a:r>
              <a:endParaRPr lang="en-US" sz="3000" dirty="0">
                <a:latin typeface="Trebuchet MS" charset="0"/>
                <a:ea typeface="Trebuchet MS" charset="0"/>
                <a:cs typeface="Trebuchet MS" charset="0"/>
              </a:endParaRPr>
            </a:p>
          </p:txBody>
        </p:sp>
        <p:sp>
          <p:nvSpPr>
            <p:cNvPr id="271" name="TextBox 270"/>
            <p:cNvSpPr txBox="1"/>
            <p:nvPr/>
          </p:nvSpPr>
          <p:spPr>
            <a:xfrm>
              <a:off x="17085126" y="23761026"/>
              <a:ext cx="1128835"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Moral</a:t>
              </a:r>
              <a:endParaRPr lang="en-US" sz="3000" dirty="0">
                <a:latin typeface="Trebuchet MS" charset="0"/>
                <a:ea typeface="Trebuchet MS" charset="0"/>
                <a:cs typeface="Trebuchet MS" charset="0"/>
              </a:endParaRPr>
            </a:p>
          </p:txBody>
        </p:sp>
        <p:sp>
          <p:nvSpPr>
            <p:cNvPr id="272" name="TextBox 271"/>
            <p:cNvSpPr txBox="1"/>
            <p:nvPr/>
          </p:nvSpPr>
          <p:spPr>
            <a:xfrm>
              <a:off x="17918655" y="23285538"/>
              <a:ext cx="1393330"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Decent</a:t>
              </a:r>
              <a:endParaRPr lang="en-US" sz="3000" dirty="0">
                <a:latin typeface="Trebuchet MS" charset="0"/>
                <a:ea typeface="Trebuchet MS" charset="0"/>
                <a:cs typeface="Trebuchet MS" charset="0"/>
              </a:endParaRPr>
            </a:p>
          </p:txBody>
        </p:sp>
        <p:sp>
          <p:nvSpPr>
            <p:cNvPr id="273" name="TextBox 272"/>
            <p:cNvSpPr txBox="1"/>
            <p:nvPr/>
          </p:nvSpPr>
          <p:spPr>
            <a:xfrm>
              <a:off x="20377801" y="22475570"/>
              <a:ext cx="1152880"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Angry</a:t>
              </a:r>
              <a:endParaRPr lang="en-US" sz="3000" dirty="0">
                <a:latin typeface="Trebuchet MS" charset="0"/>
                <a:ea typeface="Trebuchet MS" charset="0"/>
                <a:cs typeface="Trebuchet MS" charset="0"/>
              </a:endParaRPr>
            </a:p>
          </p:txBody>
        </p:sp>
        <p:sp>
          <p:nvSpPr>
            <p:cNvPr id="274" name="TextBox 273"/>
            <p:cNvSpPr txBox="1"/>
            <p:nvPr/>
          </p:nvSpPr>
          <p:spPr>
            <a:xfrm>
              <a:off x="20897313" y="24239143"/>
              <a:ext cx="1401346"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Uneasy</a:t>
              </a:r>
              <a:endParaRPr lang="en-US" sz="3000" dirty="0">
                <a:latin typeface="Trebuchet MS" charset="0"/>
                <a:ea typeface="Trebuchet MS" charset="0"/>
                <a:cs typeface="Trebuchet MS" charset="0"/>
              </a:endParaRPr>
            </a:p>
          </p:txBody>
        </p:sp>
        <p:sp>
          <p:nvSpPr>
            <p:cNvPr id="275" name="TextBox 274"/>
            <p:cNvSpPr txBox="1"/>
            <p:nvPr/>
          </p:nvSpPr>
          <p:spPr>
            <a:xfrm>
              <a:off x="18702808" y="24874105"/>
              <a:ext cx="1965603" cy="553998"/>
            </a:xfrm>
            <a:prstGeom prst="rect">
              <a:avLst/>
            </a:prstGeom>
            <a:noFill/>
          </p:spPr>
          <p:txBody>
            <a:bodyPr wrap="none" rtlCol="0">
              <a:spAutoFit/>
            </a:bodyPr>
            <a:lstStyle/>
            <a:p>
              <a:r>
                <a:rPr lang="en-US" sz="3000" dirty="0" smtClean="0">
                  <a:latin typeface="Trebuchet MS" charset="0"/>
                  <a:ea typeface="Trebuchet MS" charset="0"/>
                  <a:cs typeface="Trebuchet MS" charset="0"/>
                </a:rPr>
                <a:t>Intelligent</a:t>
              </a:r>
              <a:endParaRPr lang="en-US" sz="3000" dirty="0">
                <a:latin typeface="Trebuchet MS" charset="0"/>
                <a:ea typeface="Trebuchet MS" charset="0"/>
                <a:cs typeface="Trebuchet MS" charset="0"/>
              </a:endParaRPr>
            </a:p>
          </p:txBody>
        </p:sp>
        <p:sp>
          <p:nvSpPr>
            <p:cNvPr id="276" name="TextBox 275"/>
            <p:cNvSpPr txBox="1"/>
            <p:nvPr/>
          </p:nvSpPr>
          <p:spPr>
            <a:xfrm>
              <a:off x="21636409" y="23224522"/>
              <a:ext cx="1819729" cy="553998"/>
            </a:xfrm>
            <a:prstGeom prst="rect">
              <a:avLst/>
            </a:prstGeom>
            <a:noFill/>
          </p:spPr>
          <p:txBody>
            <a:bodyPr wrap="none" rtlCol="0">
              <a:spAutoFit/>
            </a:bodyPr>
            <a:lstStyle/>
            <a:p>
              <a:pPr algn="ctr"/>
              <a:r>
                <a:rPr lang="en-US" sz="3000" dirty="0" smtClean="0">
                  <a:latin typeface="Trebuchet MS" charset="0"/>
                  <a:ea typeface="Trebuchet MS" charset="0"/>
                  <a:cs typeface="Trebuchet MS" charset="0"/>
                </a:rPr>
                <a:t>Disgusted</a:t>
              </a:r>
              <a:endParaRPr lang="en-US" sz="3000" dirty="0">
                <a:latin typeface="Trebuchet MS" charset="0"/>
                <a:ea typeface="Trebuchet MS" charset="0"/>
                <a:cs typeface="Trebuchet MS" charset="0"/>
              </a:endParaRPr>
            </a:p>
          </p:txBody>
        </p:sp>
        <p:sp>
          <p:nvSpPr>
            <p:cNvPr id="277" name="TextBox 276"/>
            <p:cNvSpPr txBox="1"/>
            <p:nvPr/>
          </p:nvSpPr>
          <p:spPr>
            <a:xfrm>
              <a:off x="22712921" y="21884547"/>
              <a:ext cx="1229824" cy="553998"/>
            </a:xfrm>
            <a:prstGeom prst="rect">
              <a:avLst/>
            </a:prstGeom>
            <a:noFill/>
          </p:spPr>
          <p:txBody>
            <a:bodyPr wrap="none" rtlCol="0">
              <a:spAutoFit/>
            </a:bodyPr>
            <a:lstStyle/>
            <a:p>
              <a:pPr algn="ctr"/>
              <a:r>
                <a:rPr lang="en-US" sz="3000" smtClean="0">
                  <a:latin typeface="Trebuchet MS" charset="0"/>
                  <a:ea typeface="Trebuchet MS" charset="0"/>
                  <a:cs typeface="Trebuchet MS" charset="0"/>
                </a:rPr>
                <a:t>Afraid</a:t>
              </a:r>
              <a:endParaRPr lang="en-US" sz="3000" dirty="0">
                <a:latin typeface="Trebuchet MS" charset="0"/>
                <a:ea typeface="Trebuchet MS" charset="0"/>
                <a:cs typeface="Trebuchet MS" charset="0"/>
              </a:endParaRPr>
            </a:p>
          </p:txBody>
        </p:sp>
      </p:grpSp>
      <p:sp>
        <p:nvSpPr>
          <p:cNvPr id="19" name="TextBox 18"/>
          <p:cNvSpPr txBox="1"/>
          <p:nvPr/>
        </p:nvSpPr>
        <p:spPr>
          <a:xfrm>
            <a:off x="19280550" y="31302026"/>
            <a:ext cx="14503376" cy="4555093"/>
          </a:xfrm>
          <a:prstGeom prst="rect">
            <a:avLst/>
          </a:prstGeom>
          <a:noFill/>
        </p:spPr>
        <p:txBody>
          <a:bodyPr wrap="square" rtlCol="0">
            <a:spAutoFit/>
          </a:bodyPr>
          <a:lstStyle/>
          <a:p>
            <a:r>
              <a:rPr lang="en-US" sz="3000" b="1" dirty="0" smtClean="0">
                <a:solidFill>
                  <a:srgbClr val="8B1D40"/>
                </a:solidFill>
                <a:latin typeface="Trebuchet MS" charset="0"/>
                <a:ea typeface="Trebuchet MS" charset="0"/>
                <a:cs typeface="Trebuchet MS" charset="0"/>
              </a:rPr>
              <a:t>Nodal Influence</a:t>
            </a:r>
          </a:p>
          <a:p>
            <a:r>
              <a:rPr lang="en-US" sz="3000" dirty="0" smtClean="0">
                <a:latin typeface="Trebuchet MS" charset="0"/>
                <a:ea typeface="Trebuchet MS" charset="0"/>
                <a:cs typeface="Trebuchet MS" charset="0"/>
              </a:rPr>
              <a:t>Using Maximum Flow Rate as a measure of influence, we have identified critical nodes in each model illustrated above where:</a:t>
            </a:r>
          </a:p>
          <a:p>
            <a:r>
              <a:rPr lang="en-US" sz="3000" dirty="0" smtClean="0">
                <a:latin typeface="Trebuchet MS" charset="0"/>
                <a:ea typeface="Trebuchet MS" charset="0"/>
                <a:cs typeface="Trebuchet MS" charset="0"/>
              </a:rPr>
              <a:t>	highly influential nodes are circled in blue, and</a:t>
            </a:r>
          </a:p>
          <a:p>
            <a:r>
              <a:rPr lang="en-US" sz="3000" dirty="0" smtClean="0">
                <a:latin typeface="Trebuchet MS" charset="0"/>
                <a:ea typeface="Trebuchet MS" charset="0"/>
                <a:cs typeface="Trebuchet MS" charset="0"/>
              </a:rPr>
              <a:t>	highly influenced nodes are boxed in red.</a:t>
            </a:r>
          </a:p>
          <a:p>
            <a:endParaRPr lang="en-US" sz="2000" dirty="0" smtClean="0">
              <a:latin typeface="Trebuchet MS" charset="0"/>
              <a:ea typeface="Trebuchet MS" charset="0"/>
              <a:cs typeface="Trebuchet MS" charset="0"/>
            </a:endParaRPr>
          </a:p>
          <a:p>
            <a:pPr marL="457200" indent="-457200">
              <a:buFont typeface="Arial" charset="0"/>
              <a:buChar char="•"/>
            </a:pPr>
            <a:r>
              <a:rPr lang="en-US" sz="3000" dirty="0" smtClean="0">
                <a:latin typeface="Trebuchet MS" charset="0"/>
                <a:ea typeface="Trebuchet MS" charset="0"/>
                <a:cs typeface="Trebuchet MS" charset="0"/>
              </a:rPr>
              <a:t>In the Network Psychometrics Model, there is practically a 1:1 relationship between highly influential and highly influenced nodes.</a:t>
            </a:r>
          </a:p>
          <a:p>
            <a:pPr marL="457200" indent="-457200">
              <a:buFont typeface="Arial" charset="0"/>
              <a:buChar char="•"/>
            </a:pPr>
            <a:r>
              <a:rPr lang="en-US" sz="3000" dirty="0" smtClean="0">
                <a:latin typeface="Trebuchet MS" charset="0"/>
                <a:ea typeface="Trebuchet MS" charset="0"/>
                <a:cs typeface="Trebuchet MS" charset="0"/>
              </a:rPr>
              <a:t>In the Connectionist Psychology model we see influence more broadly distributed from the highly influential nodes. </a:t>
            </a:r>
            <a:endParaRPr lang="en-US" sz="3000" dirty="0">
              <a:latin typeface="Trebuchet MS" charset="0"/>
              <a:ea typeface="Trebuchet MS" charset="0"/>
              <a:cs typeface="Trebuchet MS" charset="0"/>
            </a:endParaRPr>
          </a:p>
        </p:txBody>
      </p:sp>
      <p:sp>
        <p:nvSpPr>
          <p:cNvPr id="22" name="TextBox 21"/>
          <p:cNvSpPr txBox="1"/>
          <p:nvPr/>
        </p:nvSpPr>
        <p:spPr>
          <a:xfrm>
            <a:off x="3346892" y="37332203"/>
            <a:ext cx="31857508" cy="1446550"/>
          </a:xfrm>
          <a:prstGeom prst="rect">
            <a:avLst/>
          </a:prstGeom>
          <a:noFill/>
        </p:spPr>
        <p:txBody>
          <a:bodyPr wrap="square" rtlCol="0">
            <a:spAutoFit/>
          </a:bodyPr>
          <a:lstStyle/>
          <a:p>
            <a:pPr marL="730250" indent="-730250"/>
            <a:r>
              <a:rPr lang="en-US" sz="2400" baseline="30000" dirty="0" smtClean="0">
                <a:latin typeface="Trebuchet MS"/>
                <a:ea typeface="Trebuchet MS" charset="0"/>
                <a:cs typeface="Trebuchet MS"/>
              </a:rPr>
              <a:t>[1]</a:t>
            </a:r>
            <a:r>
              <a:rPr lang="en-US" sz="2400" dirty="0">
                <a:latin typeface="Trebuchet MS"/>
                <a:ea typeface="Trebuchet MS" charset="0"/>
                <a:cs typeface="Trebuchet MS"/>
              </a:rPr>
              <a:t> American National Election Studies (1984), </a:t>
            </a:r>
            <a:r>
              <a:rPr lang="en-US" sz="2400" i="1" dirty="0">
                <a:latin typeface="Trebuchet MS"/>
                <a:ea typeface="Trebuchet MS" charset="0"/>
                <a:cs typeface="Trebuchet MS"/>
              </a:rPr>
              <a:t>ANES 1984 Time Series Study </a:t>
            </a:r>
            <a:r>
              <a:rPr lang="en-US" sz="2400" dirty="0">
                <a:latin typeface="Trebuchet MS"/>
                <a:ea typeface="Trebuchet MS" charset="0"/>
                <a:cs typeface="Trebuchet MS"/>
              </a:rPr>
              <a:t>[Data set]. </a:t>
            </a:r>
            <a:r>
              <a:rPr lang="en-US" sz="2400" dirty="0" smtClean="0">
                <a:latin typeface="Trebuchet MS"/>
                <a:ea typeface="Trebuchet MS" charset="0"/>
                <a:cs typeface="Trebuchet MS"/>
              </a:rPr>
              <a:t>Retrieved from</a:t>
            </a:r>
            <a:r>
              <a:rPr lang="en-US" sz="2400" dirty="0">
                <a:latin typeface="Trebuchet MS"/>
                <a:ea typeface="Trebuchet MS" charset="0"/>
                <a:cs typeface="Trebuchet MS"/>
              </a:rPr>
              <a:t> http://</a:t>
            </a:r>
            <a:r>
              <a:rPr lang="en-US" sz="2400" dirty="0" err="1">
                <a:latin typeface="Trebuchet MS"/>
                <a:ea typeface="Trebuchet MS" charset="0"/>
                <a:cs typeface="Trebuchet MS"/>
              </a:rPr>
              <a:t>www.electionstudies.org</a:t>
            </a:r>
            <a:r>
              <a:rPr lang="en-US" sz="2400" dirty="0">
                <a:latin typeface="Trebuchet MS"/>
                <a:ea typeface="Trebuchet MS" charset="0"/>
                <a:cs typeface="Trebuchet MS"/>
              </a:rPr>
              <a:t>/</a:t>
            </a:r>
            <a:r>
              <a:rPr lang="en-US" sz="2400" dirty="0" err="1">
                <a:latin typeface="Trebuchet MS"/>
                <a:ea typeface="Trebuchet MS" charset="0"/>
                <a:cs typeface="Trebuchet MS"/>
              </a:rPr>
              <a:t>studypages</a:t>
            </a:r>
            <a:r>
              <a:rPr lang="en-US" sz="2400" dirty="0">
                <a:latin typeface="Trebuchet MS"/>
                <a:ea typeface="Trebuchet MS" charset="0"/>
                <a:cs typeface="Trebuchet MS"/>
              </a:rPr>
              <a:t>/download/</a:t>
            </a:r>
            <a:r>
              <a:rPr lang="en-US" sz="2400" dirty="0" err="1">
                <a:latin typeface="Trebuchet MS"/>
                <a:ea typeface="Trebuchet MS" charset="0"/>
                <a:cs typeface="Trebuchet MS"/>
              </a:rPr>
              <a:t>datacenter_all_NoData.php</a:t>
            </a:r>
            <a:endParaRPr lang="en-US" sz="2400" baseline="30000" dirty="0" smtClean="0">
              <a:latin typeface="Trebuchet MS"/>
              <a:ea typeface="Trebuchet MS" charset="0"/>
              <a:cs typeface="Trebuchet MS"/>
            </a:endParaRPr>
          </a:p>
          <a:p>
            <a:pPr marL="793750" indent="-762000"/>
            <a:r>
              <a:rPr lang="en-US" sz="2400" baseline="30000" dirty="0" smtClean="0">
                <a:latin typeface="Trebuchet MS"/>
                <a:ea typeface="Trebuchet MS" charset="0"/>
                <a:cs typeface="Trebuchet MS"/>
              </a:rPr>
              <a:t>[2] </a:t>
            </a:r>
            <a:r>
              <a:rPr lang="en-US" sz="2400" dirty="0" err="1" smtClean="0">
                <a:latin typeface="Trebuchet MS"/>
                <a:ea typeface="Trebuchet MS" charset="0"/>
                <a:cs typeface="Trebuchet MS"/>
              </a:rPr>
              <a:t>Dalege</a:t>
            </a:r>
            <a:r>
              <a:rPr lang="en-US" sz="2400" dirty="0">
                <a:latin typeface="Trebuchet MS"/>
                <a:ea typeface="Trebuchet MS" charset="0"/>
                <a:cs typeface="Trebuchet MS"/>
              </a:rPr>
              <a:t>, J., </a:t>
            </a:r>
            <a:r>
              <a:rPr lang="en-US" sz="2400" dirty="0" err="1">
                <a:latin typeface="Trebuchet MS"/>
                <a:ea typeface="Trebuchet MS" charset="0"/>
                <a:cs typeface="Trebuchet MS"/>
              </a:rPr>
              <a:t>Borsboom</a:t>
            </a:r>
            <a:r>
              <a:rPr lang="en-US" sz="2400" dirty="0">
                <a:latin typeface="Trebuchet MS"/>
                <a:ea typeface="Trebuchet MS" charset="0"/>
                <a:cs typeface="Trebuchet MS"/>
              </a:rPr>
              <a:t>, D., van </a:t>
            </a:r>
            <a:r>
              <a:rPr lang="en-US" sz="2400" dirty="0" err="1">
                <a:latin typeface="Trebuchet MS"/>
                <a:ea typeface="Trebuchet MS" charset="0"/>
                <a:cs typeface="Trebuchet MS"/>
              </a:rPr>
              <a:t>Harreveld</a:t>
            </a:r>
            <a:r>
              <a:rPr lang="en-US" sz="2400" dirty="0">
                <a:latin typeface="Trebuchet MS"/>
                <a:ea typeface="Trebuchet MS" charset="0"/>
                <a:cs typeface="Trebuchet MS"/>
              </a:rPr>
              <a:t>, F., van den Berg, H., Conner, M., &amp; van der Maas, H. L. J. (2015). </a:t>
            </a:r>
            <a:r>
              <a:rPr lang="en-US" sz="2400" i="1" dirty="0">
                <a:latin typeface="Trebuchet MS"/>
                <a:ea typeface="Trebuchet MS" charset="0"/>
                <a:cs typeface="Trebuchet MS"/>
              </a:rPr>
              <a:t>Toward a formalized account of attitudes: The Causal Attitude Network (CAN) model</a:t>
            </a:r>
            <a:r>
              <a:rPr lang="en-US" sz="2400" dirty="0">
                <a:latin typeface="Trebuchet MS"/>
                <a:ea typeface="Trebuchet MS" charset="0"/>
                <a:cs typeface="Trebuchet MS"/>
              </a:rPr>
              <a:t>. </a:t>
            </a:r>
            <a:r>
              <a:rPr lang="en-US" sz="2400" i="1" dirty="0">
                <a:latin typeface="Trebuchet MS"/>
                <a:ea typeface="Trebuchet MS" charset="0"/>
                <a:cs typeface="Trebuchet MS"/>
              </a:rPr>
              <a:t>Psychological Review, 123</a:t>
            </a:r>
            <a:r>
              <a:rPr lang="en-US" sz="2400" dirty="0">
                <a:latin typeface="Trebuchet MS"/>
                <a:ea typeface="Trebuchet MS" charset="0"/>
                <a:cs typeface="Trebuchet MS"/>
              </a:rPr>
              <a:t>, 2-22</a:t>
            </a:r>
            <a:r>
              <a:rPr lang="en-US" sz="2400" dirty="0" smtClean="0">
                <a:latin typeface="Trebuchet MS"/>
                <a:ea typeface="Trebuchet MS" charset="0"/>
                <a:cs typeface="Trebuchet MS"/>
              </a:rPr>
              <a:t>.</a:t>
            </a:r>
          </a:p>
          <a:p>
            <a:pPr marL="793750" indent="-762000"/>
            <a:r>
              <a:rPr lang="en-US" sz="2400" baseline="30000" dirty="0" smtClean="0">
                <a:latin typeface="Trebuchet MS"/>
                <a:ea typeface="Trebuchet MS" charset="0"/>
                <a:cs typeface="Trebuchet MS"/>
              </a:rPr>
              <a:t>[3]</a:t>
            </a:r>
            <a:r>
              <a:rPr lang="en-US" sz="2400" dirty="0">
                <a:latin typeface="Trebuchet MS"/>
                <a:cs typeface="Trebuchet MS"/>
              </a:rPr>
              <a:t> </a:t>
            </a:r>
            <a:r>
              <a:rPr lang="en-US" sz="2400" dirty="0" err="1">
                <a:latin typeface="Trebuchet MS"/>
                <a:cs typeface="Trebuchet MS"/>
              </a:rPr>
              <a:t>Borkulo</a:t>
            </a:r>
            <a:r>
              <a:rPr lang="en-US" sz="2400" dirty="0">
                <a:latin typeface="Trebuchet MS"/>
                <a:cs typeface="Trebuchet MS"/>
              </a:rPr>
              <a:t>, C. D., </a:t>
            </a:r>
            <a:r>
              <a:rPr lang="en-US" sz="2400" dirty="0" err="1">
                <a:latin typeface="Trebuchet MS"/>
                <a:cs typeface="Trebuchet MS"/>
              </a:rPr>
              <a:t>Borsboom</a:t>
            </a:r>
            <a:r>
              <a:rPr lang="en-US" sz="2400" dirty="0">
                <a:latin typeface="Trebuchet MS"/>
                <a:cs typeface="Trebuchet MS"/>
              </a:rPr>
              <a:t>, D., </a:t>
            </a:r>
            <a:r>
              <a:rPr lang="en-US" sz="2400" dirty="0" err="1">
                <a:latin typeface="Trebuchet MS"/>
                <a:cs typeface="Trebuchet MS"/>
              </a:rPr>
              <a:t>Epskamp</a:t>
            </a:r>
            <a:r>
              <a:rPr lang="en-US" sz="2400" dirty="0">
                <a:latin typeface="Trebuchet MS"/>
                <a:cs typeface="Trebuchet MS"/>
              </a:rPr>
              <a:t>, S., </a:t>
            </a:r>
            <a:r>
              <a:rPr lang="en-US" sz="2400" dirty="0" err="1">
                <a:latin typeface="Trebuchet MS"/>
                <a:cs typeface="Trebuchet MS"/>
              </a:rPr>
              <a:t>Blanken</a:t>
            </a:r>
            <a:r>
              <a:rPr lang="en-US" sz="2400" dirty="0">
                <a:latin typeface="Trebuchet MS"/>
                <a:cs typeface="Trebuchet MS"/>
              </a:rPr>
              <a:t>, T. F., </a:t>
            </a:r>
            <a:r>
              <a:rPr lang="en-US" sz="2400" dirty="0" err="1">
                <a:latin typeface="Trebuchet MS"/>
                <a:cs typeface="Trebuchet MS"/>
              </a:rPr>
              <a:t>Boschloo</a:t>
            </a:r>
            <a:r>
              <a:rPr lang="en-US" sz="2400" dirty="0">
                <a:latin typeface="Trebuchet MS"/>
                <a:cs typeface="Trebuchet MS"/>
              </a:rPr>
              <a:t>, L., </a:t>
            </a:r>
            <a:r>
              <a:rPr lang="en-US" sz="2400" dirty="0" err="1">
                <a:latin typeface="Trebuchet MS"/>
                <a:cs typeface="Trebuchet MS"/>
              </a:rPr>
              <a:t>Schoevers</a:t>
            </a:r>
            <a:r>
              <a:rPr lang="en-US" sz="2400" dirty="0">
                <a:latin typeface="Trebuchet MS"/>
                <a:cs typeface="Trebuchet MS"/>
              </a:rPr>
              <a:t>, R. A., &amp; </a:t>
            </a:r>
            <a:r>
              <a:rPr lang="en-US" sz="2400" dirty="0" err="1">
                <a:latin typeface="Trebuchet MS"/>
                <a:cs typeface="Trebuchet MS"/>
              </a:rPr>
              <a:t>Waldorp</a:t>
            </a:r>
            <a:r>
              <a:rPr lang="en-US" sz="2400" dirty="0">
                <a:latin typeface="Trebuchet MS"/>
                <a:cs typeface="Trebuchet MS"/>
              </a:rPr>
              <a:t>, L. J. (2014). A new method for constructing networks from binary data. </a:t>
            </a:r>
            <a:r>
              <a:rPr lang="en-US" sz="2400" i="1" dirty="0">
                <a:latin typeface="Trebuchet MS"/>
                <a:cs typeface="Trebuchet MS"/>
              </a:rPr>
              <a:t>Sci. Rep. Scientific Reports,</a:t>
            </a:r>
            <a:r>
              <a:rPr lang="en-US" sz="2400" dirty="0">
                <a:latin typeface="Trebuchet MS"/>
                <a:cs typeface="Trebuchet MS"/>
              </a:rPr>
              <a:t> </a:t>
            </a:r>
            <a:r>
              <a:rPr lang="en-US" sz="2400" i="1" dirty="0">
                <a:latin typeface="Trebuchet MS"/>
                <a:cs typeface="Trebuchet MS"/>
              </a:rPr>
              <a:t>4</a:t>
            </a:r>
            <a:r>
              <a:rPr lang="en-US" sz="2400" dirty="0">
                <a:latin typeface="Trebuchet MS"/>
                <a:cs typeface="Trebuchet MS"/>
              </a:rPr>
              <a:t>. doi:10.1038/srep05918 </a:t>
            </a:r>
          </a:p>
          <a:p>
            <a:pPr marL="793750" indent="-762000"/>
            <a:endParaRPr lang="en-US" sz="2400" baseline="30000" dirty="0">
              <a:latin typeface="Trebuchet MS"/>
              <a:ea typeface="Trebuchet MS" charset="0"/>
              <a:cs typeface="Trebuchet MS"/>
            </a:endParaRPr>
          </a:p>
        </p:txBody>
      </p:sp>
      <p:sp>
        <p:nvSpPr>
          <p:cNvPr id="3" name="TextBox 2"/>
          <p:cNvSpPr txBox="1"/>
          <p:nvPr/>
        </p:nvSpPr>
        <p:spPr>
          <a:xfrm>
            <a:off x="3298891" y="31231602"/>
            <a:ext cx="15772880" cy="1477328"/>
          </a:xfrm>
          <a:prstGeom prst="rect">
            <a:avLst/>
          </a:prstGeom>
          <a:noFill/>
        </p:spPr>
        <p:txBody>
          <a:bodyPr wrap="square" rtlCol="0">
            <a:spAutoFit/>
          </a:bodyPr>
          <a:lstStyle/>
          <a:p>
            <a:r>
              <a:rPr lang="en-US" sz="3000" dirty="0" smtClean="0">
                <a:latin typeface="Trebuchet MS" charset="0"/>
                <a:ea typeface="Trebuchet MS" charset="0"/>
                <a:cs typeface="Trebuchet MS" charset="0"/>
              </a:rPr>
              <a:t>To compare the two network topologies, SDAL considered both the clustering of the nodes and influence of nodes had over one another. This provides two different comparisons that each summarize information about the process which these networks model.</a:t>
            </a:r>
            <a:endParaRPr lang="en-US" sz="3000" dirty="0">
              <a:latin typeface="Trebuchet MS" charset="0"/>
              <a:ea typeface="Trebuchet MS" charset="0"/>
              <a:cs typeface="Trebuchet MS" charset="0"/>
            </a:endParaRPr>
          </a:p>
        </p:txBody>
      </p:sp>
      <p:pic>
        <p:nvPicPr>
          <p:cNvPr id="279" name="Picture 27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8800" y="6780705"/>
            <a:ext cx="15495932" cy="1866671"/>
          </a:xfrm>
          <a:prstGeom prst="rect">
            <a:avLst/>
          </a:prstGeom>
        </p:spPr>
      </p:pic>
      <p:sp>
        <p:nvSpPr>
          <p:cNvPr id="280" name="TextBox 279"/>
          <p:cNvSpPr txBox="1"/>
          <p:nvPr/>
        </p:nvSpPr>
        <p:spPr>
          <a:xfrm>
            <a:off x="3392424" y="6649198"/>
            <a:ext cx="13035794"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Background </a:t>
            </a:r>
            <a:endParaRPr lang="en-US" sz="6500" dirty="0">
              <a:latin typeface="Raleway Medium" charset="0"/>
              <a:ea typeface="Raleway Medium" charset="0"/>
              <a:cs typeface="Raleway Medium" charset="0"/>
            </a:endParaRPr>
          </a:p>
        </p:txBody>
      </p:sp>
      <p:pic>
        <p:nvPicPr>
          <p:cNvPr id="281" name="Picture 28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44328" y="6780705"/>
            <a:ext cx="15495932" cy="1866671"/>
          </a:xfrm>
          <a:prstGeom prst="rect">
            <a:avLst/>
          </a:prstGeom>
        </p:spPr>
      </p:pic>
      <p:sp>
        <p:nvSpPr>
          <p:cNvPr id="282" name="TextBox 281"/>
          <p:cNvSpPr txBox="1"/>
          <p:nvPr/>
        </p:nvSpPr>
        <p:spPr>
          <a:xfrm>
            <a:off x="20257396" y="6614485"/>
            <a:ext cx="13400328" cy="1092607"/>
          </a:xfrm>
          <a:prstGeom prst="rect">
            <a:avLst/>
          </a:prstGeom>
          <a:noFill/>
        </p:spPr>
        <p:txBody>
          <a:bodyPr wrap="square" rtlCol="0">
            <a:spAutoFit/>
          </a:bodyPr>
          <a:lstStyle/>
          <a:p>
            <a:r>
              <a:rPr lang="en-US" sz="6500" dirty="0" smtClean="0">
                <a:latin typeface="Raleway Medium" charset="0"/>
                <a:ea typeface="Raleway Medium" charset="0"/>
                <a:cs typeface="Raleway Medium" charset="0"/>
              </a:rPr>
              <a:t>Understanding Attitude Networks</a:t>
            </a:r>
            <a:endParaRPr lang="en-US" sz="6500" dirty="0">
              <a:latin typeface="Raleway Medium" charset="0"/>
              <a:ea typeface="Raleway Medium" charset="0"/>
              <a:cs typeface="Raleway Medium" charset="0"/>
            </a:endParaRPr>
          </a:p>
        </p:txBody>
      </p:sp>
      <p:sp>
        <p:nvSpPr>
          <p:cNvPr id="5" name="Rounded Rectangle 4"/>
          <p:cNvSpPr/>
          <p:nvPr/>
        </p:nvSpPr>
        <p:spPr>
          <a:xfrm>
            <a:off x="29434455" y="9656755"/>
            <a:ext cx="5116074" cy="402406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000" dirty="0" smtClean="0">
                <a:solidFill>
                  <a:schemeClr val="bg2">
                    <a:lumMod val="25000"/>
                  </a:schemeClr>
                </a:solidFill>
                <a:latin typeface="Trebuchet MS" charset="0"/>
                <a:ea typeface="Trebuchet MS" charset="0"/>
                <a:cs typeface="Trebuchet MS" charset="0"/>
              </a:rPr>
              <a:t>If this network thinks a person is </a:t>
            </a:r>
            <a:r>
              <a:rPr lang="en-US" sz="3000" b="1" dirty="0" smtClean="0">
                <a:solidFill>
                  <a:schemeClr val="bg2">
                    <a:lumMod val="25000"/>
                  </a:schemeClr>
                </a:solidFill>
                <a:latin typeface="Trebuchet MS" charset="0"/>
                <a:ea typeface="Trebuchet MS" charset="0"/>
                <a:cs typeface="Trebuchet MS" charset="0"/>
              </a:rPr>
              <a:t>Smart</a:t>
            </a:r>
            <a:r>
              <a:rPr lang="en-US" sz="3000" dirty="0" smtClean="0">
                <a:solidFill>
                  <a:schemeClr val="bg2">
                    <a:lumMod val="25000"/>
                  </a:schemeClr>
                </a:solidFill>
                <a:latin typeface="Trebuchet MS" charset="0"/>
                <a:ea typeface="Trebuchet MS" charset="0"/>
                <a:cs typeface="Trebuchet MS" charset="0"/>
              </a:rPr>
              <a:t>, it may also think the person is </a:t>
            </a:r>
            <a:r>
              <a:rPr lang="en-US" sz="3000" b="1" dirty="0" smtClean="0">
                <a:solidFill>
                  <a:schemeClr val="bg2">
                    <a:lumMod val="25000"/>
                  </a:schemeClr>
                </a:solidFill>
                <a:latin typeface="Trebuchet MS" charset="0"/>
                <a:ea typeface="Trebuchet MS" charset="0"/>
                <a:cs typeface="Trebuchet MS" charset="0"/>
              </a:rPr>
              <a:t>Happy</a:t>
            </a:r>
            <a:r>
              <a:rPr lang="en-US" sz="3000" dirty="0" smtClean="0">
                <a:solidFill>
                  <a:schemeClr val="bg2">
                    <a:lumMod val="25000"/>
                  </a:schemeClr>
                </a:solidFill>
                <a:latin typeface="Trebuchet MS" charset="0"/>
                <a:ea typeface="Trebuchet MS" charset="0"/>
                <a:cs typeface="Trebuchet MS" charset="0"/>
              </a:rPr>
              <a:t> or </a:t>
            </a:r>
            <a:r>
              <a:rPr lang="en-US" sz="3000" b="1" dirty="0" smtClean="0">
                <a:solidFill>
                  <a:schemeClr val="bg2">
                    <a:lumMod val="25000"/>
                  </a:schemeClr>
                </a:solidFill>
                <a:latin typeface="Trebuchet MS" charset="0"/>
                <a:ea typeface="Trebuchet MS" charset="0"/>
                <a:cs typeface="Trebuchet MS" charset="0"/>
              </a:rPr>
              <a:t>Old</a:t>
            </a:r>
            <a:r>
              <a:rPr lang="en-US" sz="3000" dirty="0" smtClean="0">
                <a:solidFill>
                  <a:schemeClr val="bg2">
                    <a:lumMod val="25000"/>
                  </a:schemeClr>
                </a:solidFill>
                <a:latin typeface="Trebuchet MS" charset="0"/>
                <a:ea typeface="Trebuchet MS" charset="0"/>
                <a:cs typeface="Trebuchet MS" charset="0"/>
              </a:rPr>
              <a:t>, but more likely </a:t>
            </a:r>
            <a:r>
              <a:rPr lang="en-US" sz="3000" b="1" dirty="0" smtClean="0">
                <a:solidFill>
                  <a:schemeClr val="bg2">
                    <a:lumMod val="25000"/>
                  </a:schemeClr>
                </a:solidFill>
                <a:latin typeface="Trebuchet MS" charset="0"/>
                <a:ea typeface="Trebuchet MS" charset="0"/>
                <a:cs typeface="Trebuchet MS" charset="0"/>
              </a:rPr>
              <a:t>Boring</a:t>
            </a:r>
            <a:r>
              <a:rPr lang="en-US" sz="3000" dirty="0">
                <a:solidFill>
                  <a:schemeClr val="bg2">
                    <a:lumMod val="25000"/>
                  </a:schemeClr>
                </a:solidFill>
                <a:latin typeface="Trebuchet MS" charset="0"/>
                <a:ea typeface="Trebuchet MS" charset="0"/>
                <a:cs typeface="Trebuchet MS" charset="0"/>
              </a:rPr>
              <a:t> </a:t>
            </a:r>
            <a:r>
              <a:rPr lang="en-US" sz="3000" dirty="0" smtClean="0">
                <a:solidFill>
                  <a:schemeClr val="bg2">
                    <a:lumMod val="25000"/>
                  </a:schemeClr>
                </a:solidFill>
                <a:latin typeface="Trebuchet MS" charset="0"/>
                <a:ea typeface="Trebuchet MS" charset="0"/>
                <a:cs typeface="Trebuchet MS" charset="0"/>
              </a:rPr>
              <a:t>since that is the strongest weight radiating from </a:t>
            </a:r>
            <a:r>
              <a:rPr lang="en-US" sz="3000" b="1" dirty="0" smtClean="0">
                <a:solidFill>
                  <a:schemeClr val="bg2">
                    <a:lumMod val="25000"/>
                  </a:schemeClr>
                </a:solidFill>
                <a:latin typeface="Trebuchet MS" charset="0"/>
                <a:ea typeface="Trebuchet MS" charset="0"/>
                <a:cs typeface="Trebuchet MS" charset="0"/>
              </a:rPr>
              <a:t>Smart</a:t>
            </a:r>
            <a:r>
              <a:rPr lang="en-US" sz="3000" dirty="0" smtClean="0">
                <a:solidFill>
                  <a:schemeClr val="bg2">
                    <a:lumMod val="25000"/>
                  </a:schemeClr>
                </a:solidFill>
                <a:latin typeface="Trebuchet MS" charset="0"/>
                <a:ea typeface="Trebuchet MS" charset="0"/>
                <a:cs typeface="Trebuchet MS" charset="0"/>
              </a:rPr>
              <a:t>.</a:t>
            </a:r>
            <a:endParaRPr lang="en-US" sz="3000" dirty="0">
              <a:solidFill>
                <a:schemeClr val="bg2">
                  <a:lumMod val="25000"/>
                </a:schemeClr>
              </a:solidFill>
              <a:latin typeface="Trebuchet MS" charset="0"/>
              <a:ea typeface="Trebuchet MS" charset="0"/>
              <a:cs typeface="Trebuchet MS" charset="0"/>
            </a:endParaRPr>
          </a:p>
        </p:txBody>
      </p:sp>
      <p:sp>
        <p:nvSpPr>
          <p:cNvPr id="6" name="Rounded Rectangle 5"/>
          <p:cNvSpPr/>
          <p:nvPr/>
        </p:nvSpPr>
        <p:spPr>
          <a:xfrm>
            <a:off x="3457654" y="13808904"/>
            <a:ext cx="30947497" cy="1787338"/>
          </a:xfrm>
          <a:prstGeom prst="roundRect">
            <a:avLst/>
          </a:prstGeom>
          <a:solidFill>
            <a:schemeClr val="bg1">
              <a:lumMod val="50000"/>
            </a:schemeClr>
          </a:solidFill>
          <a:ln w="57150">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3000" dirty="0" smtClean="0">
                <a:latin typeface="Trebuchet MS" charset="0"/>
                <a:ea typeface="Trebuchet MS" charset="0"/>
                <a:cs typeface="Trebuchet MS" charset="0"/>
              </a:rPr>
              <a:t>This study specifically addresses the comparison of Connectionist Psychology and Network Psychometric Approaches to modelling Attitude Formation. For consistency, both models are built with the American National Election Studies Survey from 1984 to model attitudes about Ronald Reagan before his re-election.</a:t>
            </a:r>
            <a:r>
              <a:rPr lang="en-US" sz="3000" baseline="30000" dirty="0" smtClean="0">
                <a:latin typeface="Trebuchet MS" charset="0"/>
                <a:ea typeface="Trebuchet MS" charset="0"/>
                <a:cs typeface="Trebuchet MS" charset="0"/>
              </a:rPr>
              <a:t>[1]</a:t>
            </a:r>
            <a:r>
              <a:rPr lang="en-US" sz="3000" dirty="0" smtClean="0">
                <a:latin typeface="Trebuchet MS" charset="0"/>
                <a:ea typeface="Trebuchet MS" charset="0"/>
                <a:cs typeface="Trebuchet MS" charset="0"/>
              </a:rPr>
              <a:t> The two models have different characteristics, despite begin modelled off the same survey responses. We are comparing network topologies, as well as theoretical implications. </a:t>
            </a:r>
            <a:endParaRPr lang="en-US" sz="3000" dirty="0">
              <a:latin typeface="Trebuchet MS" charset="0"/>
              <a:ea typeface="Trebuchet MS" charset="0"/>
              <a:cs typeface="Trebuchet MS" charset="0"/>
            </a:endParaRPr>
          </a:p>
        </p:txBody>
      </p:sp>
      <p:sp>
        <p:nvSpPr>
          <p:cNvPr id="284" name="TextBox 283"/>
          <p:cNvSpPr txBox="1"/>
          <p:nvPr/>
        </p:nvSpPr>
        <p:spPr>
          <a:xfrm>
            <a:off x="10954168" y="2203975"/>
            <a:ext cx="24471087" cy="2862322"/>
          </a:xfrm>
          <a:prstGeom prst="rect">
            <a:avLst/>
          </a:prstGeom>
          <a:noFill/>
        </p:spPr>
        <p:txBody>
          <a:bodyPr wrap="square" rtlCol="0">
            <a:spAutoFit/>
          </a:bodyPr>
          <a:lstStyle/>
          <a:p>
            <a:pPr>
              <a:lnSpc>
                <a:spcPct val="90000"/>
              </a:lnSpc>
            </a:pPr>
            <a:r>
              <a:rPr lang="en-US" sz="20000">
                <a:latin typeface="Blanch Caps"/>
                <a:ea typeface="Blanch Caps" charset="0"/>
                <a:cs typeface="Raleway Medium"/>
              </a:rPr>
              <a:t>Models of Attitude</a:t>
            </a:r>
            <a:endParaRPr lang="en-US" sz="20000" dirty="0">
              <a:latin typeface="Blanch Caps"/>
              <a:ea typeface="Blanch Caps" charset="0"/>
              <a:cs typeface="Raleway Medium"/>
            </a:endParaRPr>
          </a:p>
        </p:txBody>
      </p:sp>
      <p:sp>
        <p:nvSpPr>
          <p:cNvPr id="283" name="TextBox 282"/>
          <p:cNvSpPr txBox="1"/>
          <p:nvPr/>
        </p:nvSpPr>
        <p:spPr>
          <a:xfrm>
            <a:off x="1669773" y="4449557"/>
            <a:ext cx="7191511" cy="630942"/>
          </a:xfrm>
          <a:prstGeom prst="rect">
            <a:avLst/>
          </a:prstGeom>
          <a:noFill/>
        </p:spPr>
        <p:txBody>
          <a:bodyPr wrap="square" rtlCol="0">
            <a:spAutoFit/>
          </a:bodyPr>
          <a:lstStyle/>
          <a:p>
            <a:pPr algn="ctr"/>
            <a:r>
              <a:rPr lang="en-US" sz="3500" b="1" dirty="0" smtClean="0">
                <a:solidFill>
                  <a:srgbClr val="5D89B4"/>
                </a:solidFill>
                <a:latin typeface="Raleway" charset="0"/>
                <a:ea typeface="Raleway" charset="0"/>
                <a:cs typeface="Raleway" charset="0"/>
              </a:rPr>
              <a:t>Data Science for the Public Good</a:t>
            </a:r>
            <a:endParaRPr lang="en-US" sz="3500" b="1" dirty="0" smtClean="0">
              <a:solidFill>
                <a:srgbClr val="5D89B4"/>
              </a:solidFill>
              <a:latin typeface="Raleway" charset="0"/>
              <a:ea typeface="Raleway" charset="0"/>
              <a:cs typeface="Raleway" charset="0"/>
            </a:endParaRPr>
          </a:p>
        </p:txBody>
      </p:sp>
    </p:spTree>
    <p:extLst>
      <p:ext uri="{BB962C8B-B14F-4D97-AF65-F5344CB8AC3E}">
        <p14:creationId xmlns:p14="http://schemas.microsoft.com/office/powerpoint/2010/main" val="145200946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1495</TotalTime>
  <Words>639</Words>
  <Application>Microsoft Macintosh PowerPoint</Application>
  <PresentationFormat>Custom</PresentationFormat>
  <Paragraphs>109</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Blanch Caps</vt:lpstr>
      <vt:lpstr>Calibri</vt:lpstr>
      <vt:lpstr>Calibri Light</vt:lpstr>
      <vt:lpstr>Raleway</vt:lpstr>
      <vt:lpstr>Raleway Medium</vt:lpstr>
      <vt:lpstr>Trebuchet MS</vt:lpstr>
      <vt:lpstr>Arial</vt:lpstr>
      <vt:lpstr>Office Theme</vt:lpstr>
      <vt:lpstr>PowerPoint Presentation</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Alex Crookshanks</cp:lastModifiedBy>
  <cp:revision>76</cp:revision>
  <dcterms:created xsi:type="dcterms:W3CDTF">2016-07-05T19:56:53Z</dcterms:created>
  <dcterms:modified xsi:type="dcterms:W3CDTF">2016-08-23T15:19:59Z</dcterms:modified>
</cp:coreProperties>
</file>